
<file path=[Content_Types].xml><?xml version="1.0" encoding="utf-8"?>
<Types xmlns="http://schemas.openxmlformats.org/package/2006/content-types"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charts/style33.xml" ContentType="application/vnd.ms-office.chartstyle+xml"/>
  <Override PartName="/ppt/charts/style80.xml" ContentType="application/vnd.ms-office.chartstyle+xml"/>
  <Override PartName="/ppt/charts/colors67.xml" ContentType="application/vnd.ms-office.chartcolorstyle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olors6.xml" ContentType="application/vnd.ms-office.chartcolorstyle+xml"/>
  <Override PartName="/ppt/charts/style22.xml" ContentType="application/vnd.ms-office.chartstyle+xml"/>
  <Override PartName="/ppt/charts/colors5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style11.xml" ContentType="application/vnd.ms-office.chartstyle+xml"/>
  <Override PartName="/ppt/charts/colors45.xml" ContentType="application/vnd.ms-office.chartcolorstyle+xml"/>
  <Override PartName="/ppt/charts/colors92.xml" ContentType="application/vnd.ms-office.chartcolorstyle+xml"/>
  <Override PartName="/ppt/charts/colors34.xml" ContentType="application/vnd.ms-office.chartcolorstyle+xml"/>
  <Override PartName="/ppt/charts/colors81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olors100.xml" ContentType="application/vnd.ms-office.chartcolorstyle+xml"/>
  <Override PartName="/ppt/charts/colors23.xml" ContentType="application/vnd.ms-office.chartcolorstyle+xml"/>
  <Override PartName="/ppt/charts/colors70.xml" ContentType="application/vnd.ms-office.chartcolorstyl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style49.xml" ContentType="application/vnd.ms-office.chartstyle+xml"/>
  <Override PartName="/ppt/charts/style96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charts/style38.xml" ContentType="application/vnd.ms-office.chartstyle+xml"/>
  <Override PartName="/ppt/charts/style85.xml" ContentType="application/vnd.ms-office.chartstyle+xml"/>
  <Override PartName="/ppt/charts/style27.xml" ContentType="application/vnd.ms-office.chartstyle+xml"/>
  <Override PartName="/ppt/charts/style74.xml" ContentType="application/vnd.ms-office.chartstyl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charts/colors97.xml" ContentType="application/vnd.ms-office.chartcolorstyle+xml"/>
  <Override PartName="/ppt/charts/style16.xml" ContentType="application/vnd.ms-office.chartstyle+xml"/>
  <Override PartName="/ppt/charts/style6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charts/colors39.xml" ContentType="application/vnd.ms-office.chartcolorstyle+xml"/>
  <Override PartName="/ppt/charts/colors86.xml" ContentType="application/vnd.ms-office.chartcolorstyle+xml"/>
  <Override PartName="/ppt/charts/style52.xml" ContentType="application/vnd.ms-office.chartstyl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olors28.xml" ContentType="application/vnd.ms-office.chartcolorstyle+xml"/>
  <Override PartName="/ppt/charts/colors75.xml" ContentType="application/vnd.ms-office.chartcolorstyle+xml"/>
  <Override PartName="/ppt/charts/colors17.xml" ContentType="application/vnd.ms-office.chartcolorstyle+xml"/>
  <Override PartName="/ppt/charts/colors64.xml" ContentType="application/vnd.ms-office.chartcolorstyle+xml"/>
  <Override PartName="/ppt/charts/style41.xml" ContentType="application/vnd.ms-office.chartstyle+xml"/>
  <Override PartName="/ppt/charts/style30.xml" ContentType="application/vnd.ms-office.chartstyle+xml"/>
  <Override PartName="/ppt/slides/slide33.xml" ContentType="application/vnd.openxmlformats-officedocument.presentationml.slide+xml"/>
  <Override PartName="/ppt/charts/chart54.xml" ContentType="application/vnd.openxmlformats-officedocument.drawingml.chart+xml"/>
  <Override PartName="/ppt/charts/colors53.xml" ContentType="application/vnd.ms-office.chartcolor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charts/colors42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olors31.xml" ContentType="application/vnd.ms-office.chartcolorstyle+xml"/>
  <Override PartName="/ppt/charts/style79.xml" ContentType="application/vnd.ms-office.chartstyl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olors20.xml" ContentType="application/vnd.ms-office.chartcolorstyle+xml"/>
  <Override PartName="/ppt/charts/style68.xml" ContentType="application/vnd.ms-office.chartstyle+xml"/>
  <Override PartName="/ppt/charts/style57.xml" ContentType="application/vnd.ms-office.chartstyle+xml"/>
  <Override PartName="/ppt/charts/style46.xml" ContentType="application/vnd.ms-office.chartstyle+xml"/>
  <Override PartName="/ppt/charts/style93.xml" ContentType="application/vnd.ms-office.chartstyle+xml"/>
  <Override PartName="/ppt/charts/chart59.xml" ContentType="application/vnd.openxmlformats-officedocument.drawingml.chart+xml"/>
  <Override PartName="/ppt/charts/colors69.xml" ContentType="application/vnd.ms-office.chartcolorstyle+xml"/>
  <Override PartName="/ppt/charts/style35.xml" ContentType="application/vnd.ms-office.chartstyle+xml"/>
  <Override PartName="/ppt/charts/style82.xml" ContentType="application/vnd.ms-office.chartstyle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charts/colors8.xml" ContentType="application/vnd.ms-office.chartcolorstyle+xml"/>
  <Override PartName="/ppt/charts/colors58.xml" ContentType="application/vnd.ms-office.chartcolorstyle+xml"/>
  <Override PartName="/ppt/charts/style2.xml" ContentType="application/vnd.ms-office.chartstyle+xml"/>
  <Override PartName="/ppt/charts/style24.xml" ContentType="application/vnd.ms-office.chartstyle+xml"/>
  <Override PartName="/ppt/charts/style71.xml" ContentType="application/vnd.ms-office.chartstyl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charts/colors47.xml" ContentType="application/vnd.ms-office.chartcolorstyle+xml"/>
  <Override PartName="/ppt/charts/colors94.xml" ContentType="application/vnd.ms-office.chartcolorstyle+xml"/>
  <Override PartName="/ppt/charts/colors36.xml" ContentType="application/vnd.ms-office.chartcolorstyle+xml"/>
  <Override PartName="/ppt/charts/colors83.xml" ContentType="application/vnd.ms-office.chartcolorstyle+xml"/>
  <Override PartName="/ppt/charts/style13.xml" ContentType="application/vnd.ms-office.chartstyle+xml"/>
  <Override PartName="/ppt/charts/style60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olors25.xml" ContentType="application/vnd.ms-office.chartcolorstyle+xml"/>
  <Override PartName="/ppt/charts/colors72.xml" ContentType="application/vnd.ms-office.chartcolorstyle+xml"/>
  <Override PartName="/ppt/charts/chart15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olors14.xml" ContentType="application/vnd.ms-office.chartcolorstyle+xml"/>
  <Override PartName="/ppt/charts/colors61.xml" ContentType="application/vnd.ms-office.chartcolorstyle+xml"/>
  <Override PartName="/ppt/slides/slide30.xml" ContentType="application/vnd.openxmlformats-officedocument.presentationml.slide+xml"/>
  <Override PartName="/ppt/charts/chart40.xml" ContentType="application/vnd.openxmlformats-officedocument.drawingml.chart+xml"/>
  <Override PartName="/ppt/charts/colors50.xml" ContentType="application/vnd.ms-office.chartcolorstyle+xml"/>
  <Override PartName="/ppt/charts/style98.xml" ContentType="application/vnd.ms-office.chartstyle+xml"/>
  <Override PartName="/ppt/charts/style29.xml" ContentType="application/vnd.ms-office.chartstyle+xml"/>
  <Override PartName="/ppt/charts/style76.xml" ContentType="application/vnd.ms-office.chartstyle+xml"/>
  <Override PartName="/ppt/charts/style7.xml" ContentType="application/vnd.ms-office.chartstyle+xml"/>
  <Override PartName="/ppt/charts/style87.xml" ContentType="application/vnd.ms-office.chartstyle+xml"/>
  <Override PartName="/ppt/charts/chart5.xml" ContentType="application/vnd.openxmlformats-officedocument.drawingml.chart+xml"/>
  <Override PartName="/ppt/charts/style18.xml" ContentType="application/vnd.ms-office.chartstyle+xml"/>
  <Override PartName="/ppt/charts/style65.xml" ContentType="application/vnd.ms-office.chartstyle+xml"/>
  <Override PartName="/ppt/charts/colors99.xml" ContentType="application/vnd.ms-office.chartcolor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charts/style54.xml" ContentType="application/vnd.ms-office.chartstyle+xml"/>
  <Override PartName="/ppt/charts/colors88.xml" ContentType="application/vnd.ms-office.chartcolorstyle+xml"/>
  <Override PartName="/ppt/charts/chart67.xml" ContentType="application/vnd.openxmlformats-officedocument.drawingml.chart+xml"/>
  <Override PartName="/ppt/charts/style43.xml" ContentType="application/vnd.ms-office.chartstyle+xml"/>
  <Override PartName="/ppt/charts/style90.xml" ContentType="application/vnd.ms-office.chartstyle+xml"/>
  <Override PartName="/ppt/charts/style32.xml" ContentType="application/vnd.ms-office.chartstyle+xml"/>
  <Override PartName="/ppt/charts/colors77.xml" ContentType="application/vnd.ms-office.chartcolorstyle+xml"/>
  <Override PartName="/ppt/charts/chart56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Override PartName="/ppt/charts/colors66.xml" ContentType="application/vnd.ms-office.chartcolorstyle+xml"/>
  <Override PartName="/ppt/charts/colors55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44.xml" ContentType="application/vnd.ms-office.chartcolorstyle+xml"/>
  <Override PartName="/ppt/charts/colors91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olors33.xml" ContentType="application/vnd.ms-office.chartcolorstyle+xml"/>
  <Override PartName="/ppt/charts/colors80.xml" ContentType="application/vnd.ms-office.chartcolorstyle+xml"/>
  <Override PartName="/ppt/charts/chart12.xml" ContentType="application/vnd.openxmlformats-officedocument.drawingml.chart+xml"/>
  <Override PartName="/ppt/charts/colors22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style59.xml" ContentType="application/vnd.ms-office.chartstyle+xml"/>
  <Override PartName="/ppt/charts/style77.xml" ContentType="application/vnd.ms-office.chartstyle+xml"/>
  <Override PartName="/ppt/charts/style48.xml" ContentType="application/vnd.ms-office.chartstyle+xml"/>
  <Override PartName="/ppt/charts/style95.xml" ContentType="application/vnd.ms-office.chartstyle+xml"/>
  <Override PartName="/ppt/charts/style19.xml" ContentType="application/vnd.ms-office.chartstyle+xml"/>
  <Override PartName="/ppt/charts/style66.xml" ContentType="application/vnd.ms-office.chartstyle+xml"/>
  <Override PartName="/ppt/charts/style37.xml" ContentType="application/vnd.ms-office.chartstyle+xml"/>
  <Override PartName="/ppt/charts/style55.xml" ContentType="application/vnd.ms-office.chartstyle+xml"/>
  <Override PartName="/ppt/charts/style84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charts/style26.xml" ContentType="application/vnd.ms-office.chartstyle+xml"/>
  <Override PartName="/ppt/charts/style73.xml" ContentType="application/vnd.ms-office.chartstyle+xml"/>
  <Override PartName="/ppt/charts/style44.xml" ContentType="application/vnd.ms-office.chartstyle+xml"/>
  <Override PartName="/ppt/charts/style91.xml" ContentType="application/vnd.ms-office.chartstyle+xml"/>
  <Override PartName="/ppt/charts/colors89.xml" ContentType="application/vnd.ms-office.chartcolorstyle+xml"/>
  <Override PartName="/ppt/charts/colors78.xml" ContentType="application/vnd.ms-office.chartcolorstyle+xml"/>
  <Override PartName="/ppt/charts/style4.xml" ContentType="application/vnd.ms-office.chartstyle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charts/style15.xml" ContentType="application/vnd.ms-office.chartstyle+xml"/>
  <Override PartName="/ppt/charts/style62.xml" ContentType="application/vnd.ms-office.chartstyle+xml"/>
  <Override PartName="/ppt/charts/style51.xml" ContentType="application/vnd.ms-office.chartstyle+xml"/>
  <Override PartName="/ppt/charts/colors49.xml" ContentType="application/vnd.ms-office.chartcolorstyle+xml"/>
  <Override PartName="/ppt/charts/colors96.xml" ContentType="application/vnd.ms-office.chartcolorstyle+xml"/>
  <Override PartName="/ppt/charts/colors38.xml" ContentType="application/vnd.ms-office.chartcolorstyle+xml"/>
  <Override PartName="/ppt/charts/colors85.xml" ContentType="application/vnd.ms-office.chartcolor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charts/style40.xml" ContentType="application/vnd.ms-office.chartstyle+xml"/>
  <Override PartName="/ppt/charts/colors27.xml" ContentType="application/vnd.ms-office.chartcolorstyle+xml"/>
  <Override PartName="/ppt/charts/colors74.xml" ContentType="application/vnd.ms-office.chartcolorstyl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olors16.xml" ContentType="application/vnd.ms-office.chartcolorstyle+xml"/>
  <Override PartName="/ppt/charts/colors63.xml" ContentType="application/vnd.ms-office.chartcolorstyl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olors2.xml" ContentType="application/vnd.ms-office.chartcolorstyle+xml"/>
  <Override PartName="/ppt/charts/colors52.xml" ContentType="application/vnd.ms-office.chartcolorstyle+xml"/>
  <Override PartName="/ppt/charts/colors41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style89.xml" ContentType="application/vnd.ms-office.chartstyle+xml"/>
  <Override PartName="/ppt/charts/style78.xml" ContentType="application/vnd.ms-office.chartstyle+xml"/>
  <Override PartName="/ppt/charts/colors30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67.xml" ContentType="application/vnd.ms-office.chartstyle+xml"/>
  <Override PartName="/ppt/charts/style9.xml" ContentType="application/vnd.ms-office.chartstyle+xml"/>
  <Override PartName="/ppt/charts/style56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style45.xml" ContentType="application/vnd.ms-office.chartstyle+xml"/>
  <Override PartName="/ppt/charts/style92.xml" ContentType="application/vnd.ms-office.chartstyle+xml"/>
  <Override PartName="/ppt/charts/colors79.xml" ContentType="application/vnd.ms-office.chartcolorstyle+xml"/>
  <Override PartName="/ppt/charts/chart58.xml" ContentType="application/vnd.openxmlformats-officedocument.drawingml.chart+xml"/>
  <Override PartName="/ppt/charts/style1.xml" ContentType="application/vnd.ms-office.chartstyle+xml"/>
  <Override PartName="/ppt/charts/style34.xml" ContentType="application/vnd.ms-office.chartstyle+xml"/>
  <Override PartName="/ppt/charts/style81.xml" ContentType="application/vnd.ms-office.chartstyle+xml"/>
  <Override PartName="/ppt/charts/style23.xml" ContentType="application/vnd.ms-office.chartstyle+xml"/>
  <Override PartName="/ppt/charts/style70.xml" ContentType="application/vnd.ms-office.chartstyle+xml"/>
  <Override PartName="/ppt/charts/colors68.xml" ContentType="application/vnd.ms-office.chartcolorstyle+xml"/>
  <Override PartName="/ppt/charts/colors57.xml" ContentType="application/vnd.ms-office.chartcolor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olors7.xml" ContentType="application/vnd.ms-office.chartcolorstyle+xml"/>
  <Override PartName="/ppt/charts/style12.xml" ContentType="application/vnd.ms-office.chartstyle+xml"/>
  <Override PartName="/ppt/charts/colors46.xml" ContentType="application/vnd.ms-office.chartcolorstyle+xml"/>
  <Override PartName="/ppt/charts/colors93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olors35.xml" ContentType="application/vnd.ms-office.chartcolorstyle+xml"/>
  <Override PartName="/ppt/charts/colors82.xml" ContentType="application/vnd.ms-office.chartcolorstyl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charts/colors24.xml" ContentType="application/vnd.ms-office.chartcolorstyle+xml"/>
  <Override PartName="/ppt/charts/colors71.xml" ContentType="application/vnd.ms-office.chartcolorstyle+xml"/>
  <Override PartName="/ppt/charts/colors13.xml" ContentType="application/vnd.ms-office.chartcolorstyle+xml"/>
  <Override PartName="/ppt/charts/colors60.xml" ContentType="application/vnd.ms-office.chartcolorstyle+xml"/>
  <Override PartName="/ppt/charts/chart50.xml" ContentType="application/vnd.openxmlformats-officedocument.drawingml.chart+xml"/>
  <Override PartName="/ppt/charts/style97.xml" ContentType="application/vnd.ms-office.chartstyle+xml"/>
  <Override PartName="/ppt/charts/style39.xml" ContentType="application/vnd.ms-office.chartstyle+xml"/>
  <Override PartName="/ppt/charts/style86.xml" ContentType="application/vnd.ms-office.chartstyl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style28.xml" ContentType="application/vnd.ms-office.chartstyle+xml"/>
  <Override PartName="/ppt/charts/style75.xml" ContentType="application/vnd.ms-office.chartstyle+xml"/>
  <Override PartName="/ppt/charts/style6.xml" ContentType="application/vnd.ms-office.chartstyle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charts/style17.xml" ContentType="application/vnd.ms-office.chartstyle+xml"/>
  <Override PartName="/ppt/charts/style64.xml" ContentType="application/vnd.ms-office.chartstyle+xml"/>
  <Override PartName="/ppt/charts/style53.xml" ContentType="application/vnd.ms-office.chartstyle+xml"/>
  <Override PartName="/ppt/charts/style100.xml" ContentType="application/vnd.ms-office.chartstyle+xml"/>
  <Override PartName="/ppt/charts/colors98.xml" ContentType="application/vnd.ms-office.chartcolorstyle+xml"/>
  <Override PartName="/ppt/charts/colors87.xml" ContentType="application/vnd.ms-office.chartcolor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77.xml" ContentType="application/vnd.openxmlformats-officedocument.drawingml.chart+xml"/>
  <Override PartName="/ppt/charts/style42.xml" ContentType="application/vnd.ms-office.chartstyle+xml"/>
  <Override PartName="/ppt/charts/colors29.xml" ContentType="application/vnd.ms-office.chartcolorstyle+xml"/>
  <Override PartName="/ppt/charts/colors76.xml" ContentType="application/vnd.ms-office.chartcolorstyle+xml"/>
  <Override PartName="/ppt/slideMasters/slideMaster1.xml" ContentType="application/vnd.openxmlformats-officedocument.presentationml.slideMaster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style31.xml" ContentType="application/vnd.ms-office.chartstyle+xml"/>
  <Override PartName="/ppt/charts/colors18.xml" ContentType="application/vnd.ms-office.chartcolorstyle+xml"/>
  <Override PartName="/ppt/charts/colors65.xml" ContentType="application/vnd.ms-office.chartcolorstyle+xml"/>
  <Override PartName="/ppt/slides/slide34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style20.xml" ContentType="application/vnd.ms-office.chartstyle+xml"/>
  <Override PartName="/ppt/charts/colors54.xml" ContentType="application/vnd.ms-office.chartcolorstyl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olors43.xml" ContentType="application/vnd.ms-office.chartcolorstyle+xml"/>
  <Override PartName="/ppt/charts/colors90.xml" ContentType="application/vnd.ms-office.chartcolorstyle+xml"/>
  <Override PartName="/ppt/charts/colors32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style69.xml" ContentType="application/vnd.ms-office.chartstyle+xml"/>
  <Override PartName="/ppt/charts/colors21.xml" ContentType="application/vnd.ms-office.chartcolorstyle+xml"/>
  <Override PartName="/ppt/charts/style58.xml" ContentType="application/vnd.ms-office.chartstyle+xml"/>
  <Override PartName="/ppt/charts/colors10.xml" ContentType="application/vnd.ms-office.chartcolorstyle+xml"/>
  <Override PartName="/ppt/charts/style47.xml" ContentType="application/vnd.ms-office.chartstyle+xml"/>
  <Override PartName="/ppt/charts/style94.xml" ContentType="application/vnd.ms-office.chartstyle+xml"/>
  <Override PartName="/ppt/charts/chart1.xml" ContentType="application/vnd.openxmlformats-officedocument.drawingml.chart+xml"/>
  <Override PartName="/ppt/charts/style36.xml" ContentType="application/vnd.ms-office.chartstyle+xml"/>
  <Override PartName="/ppt/charts/style83.xml" ContentType="application/vnd.ms-office.chartstyle+xml"/>
  <Override PartName="/ppt/charts/style25.xml" ContentType="application/vnd.ms-office.chartstyle+xml"/>
  <Override PartName="/ppt/charts/style72.xml" ContentType="application/vnd.ms-office.chartstyle+xml"/>
  <Override PartName="/ppt/charts/colors59.xml" ContentType="application/vnd.ms-office.chartcolorstyle+xml"/>
  <Override PartName="/ppt/charts/style3.xml" ContentType="application/vnd.ms-office.chartstyle+xml"/>
  <Override PartName="/ppt/slides/slide28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charts/style14.xml" ContentType="application/vnd.ms-office.chartstyle+xml"/>
  <Override PartName="/ppt/charts/style61.xml" ContentType="application/vnd.ms-office.chartstyle+xml"/>
  <Override PartName="/ppt/charts/colors48.xml" ContentType="application/vnd.ms-office.chartcolorstyle+xml"/>
  <Override PartName="/ppt/charts/colors95.xml" ContentType="application/vnd.ms-office.chartcolor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style50.xml" ContentType="application/vnd.ms-office.chartstyle+xml"/>
  <Override PartName="/ppt/charts/colors37.xml" ContentType="application/vnd.ms-office.chartcolorstyle+xml"/>
  <Override PartName="/ppt/charts/colors84.xml" ContentType="application/vnd.ms-office.chartcolorstyle+xml"/>
  <Override PartName="/ppt/charts/chart16.xml" ContentType="application/vnd.openxmlformats-officedocument.drawingml.chart+xml"/>
  <Override PartName="/ppt/charts/chart63.xml" ContentType="application/vnd.openxmlformats-officedocument.drawingml.chart+xml"/>
  <Default Extension="jpeg" ContentType="image/jpeg"/>
  <Override PartName="/ppt/charts/colors26.xml" ContentType="application/vnd.ms-office.chartcolorstyle+xml"/>
  <Override PartName="/ppt/charts/colors73.xml" ContentType="application/vnd.ms-office.chartcolorstyle+xml"/>
  <Override PartName="/ppt/charts/colors15.xml" ContentType="application/vnd.ms-office.chartcolorstyle+xml"/>
  <Override PartName="/ppt/charts/colors62.xml" ContentType="application/vnd.ms-office.chartcolorstyle+xml"/>
  <Override PartName="/ppt/slides/slide31.xml" ContentType="application/vnd.openxmlformats-officedocument.presentationml.slide+xml"/>
  <Override PartName="/ppt/charts/chart52.xml" ContentType="application/vnd.openxmlformats-officedocument.drawingml.chart+xml"/>
  <Override PartName="/ppt/charts/style99.xml" ContentType="application/vnd.ms-office.chartstyle+xml"/>
  <Override PartName="/ppt/charts/colors51.xml" ContentType="application/vnd.ms-office.chartcolorstyle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olors1.xml" ContentType="application/vnd.ms-office.chartcolorstyle+xml"/>
  <Override PartName="/ppt/charts/style88.xml" ContentType="application/vnd.ms-office.chartstyle+xml"/>
  <Override PartName="/ppt/charts/colors4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8" r:id="rId2"/>
    <p:sldId id="351" r:id="rId3"/>
    <p:sldId id="350" r:id="rId4"/>
    <p:sldId id="347" r:id="rId5"/>
    <p:sldId id="342" r:id="rId6"/>
    <p:sldId id="282" r:id="rId7"/>
    <p:sldId id="343" r:id="rId8"/>
    <p:sldId id="290" r:id="rId9"/>
    <p:sldId id="293" r:id="rId10"/>
    <p:sldId id="294" r:id="rId11"/>
    <p:sldId id="295" r:id="rId12"/>
    <p:sldId id="296" r:id="rId13"/>
    <p:sldId id="344" r:id="rId14"/>
    <p:sldId id="297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45" r:id="rId23"/>
    <p:sldId id="318" r:id="rId24"/>
    <p:sldId id="299" r:id="rId25"/>
    <p:sldId id="330" r:id="rId26"/>
    <p:sldId id="331" r:id="rId27"/>
    <p:sldId id="332" r:id="rId28"/>
    <p:sldId id="333" r:id="rId29"/>
    <p:sldId id="346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9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02" userDrawn="1">
          <p15:clr>
            <a:srgbClr val="A4A3A4"/>
          </p15:clr>
        </p15:guide>
        <p15:guide id="2" pos="4135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03F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50"/>
  </p:normalViewPr>
  <p:slideViewPr>
    <p:cSldViewPr snapToGrid="0" snapToObjects="1">
      <p:cViewPr varScale="1">
        <p:scale>
          <a:sx n="40" d="100"/>
          <a:sy n="40" d="100"/>
        </p:scale>
        <p:origin x="-474" y="-96"/>
      </p:cViewPr>
      <p:guideLst>
        <p:guide orient="horz" pos="164"/>
        <p:guide orient="horz" pos="2205"/>
        <p:guide pos="302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Arkusz_programu_Microsoft_Office_Excel10.xlsx"/></Relationships>
</file>

<file path=ppt/charts/_rels/chart100.xml.rels><?xml version="1.0" encoding="UTF-8" standalone="yes"?>
<Relationships xmlns="http://schemas.openxmlformats.org/package/2006/relationships"><Relationship Id="rId3" Type="http://schemas.microsoft.com/office/2011/relationships/chartStyle" Target="style100.xml"/><Relationship Id="rId2" Type="http://schemas.microsoft.com/office/2011/relationships/chartColorStyle" Target="colors100.xml"/><Relationship Id="rId1" Type="http://schemas.openxmlformats.org/officeDocument/2006/relationships/package" Target="../embeddings/Arkusz_programu_Microsoft_Office_Excel10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Arkusz_programu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Arkusz_programu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Arkusz_programu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Arkusz_programu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Arkusz_programu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Arkusz_programu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Arkusz_programu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Arkusz_programu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Arkusz_programu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Arkusz_programu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Arkusz_programu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Arkusz_programu_Microsoft_Office_Excel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Arkusz_programu_Microsoft_Office_Excel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Arkusz_programu_Microsoft_Office_Excel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Arkusz_programu_Microsoft_Office_Excel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Arkusz_programu_Microsoft_Office_Excel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Arkusz_programu_Microsoft_Office_Excel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Arkusz_programu_Microsoft_Office_Excel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Arkusz_programu_Microsoft_Office_Excel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Arkusz_programu_Microsoft_Office_Excel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Arkusz_programu_Microsoft_Office_Excel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Arkusz_programu_Microsoft_Office_Excel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Arkusz_programu_Microsoft_Office_Excel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Arkusz_programu_Microsoft_Office_Excel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Arkusz_programu_Microsoft_Office_Excel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Arkusz_programu_Microsoft_Office_Excel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Arkusz_programu_Microsoft_Office_Excel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Arkusz_programu_Microsoft_Office_Excel38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Arkusz_programu_Microsoft_Office_Excel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Arkusz_programu_Microsoft_Office_Excel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Arkusz_programu_Microsoft_Office_Excel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Arkusz_programu_Microsoft_Office_Excel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Arkusz_programu_Microsoft_Office_Excel4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Arkusz_programu_Microsoft_Office_Excel43.xlsx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Arkusz_programu_Microsoft_Office_Excel44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Arkusz_programu_Microsoft_Office_Excel45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Arkusz_programu_Microsoft_Office_Excel46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package" Target="../embeddings/Arkusz_programu_Microsoft_Office_Excel47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package" Target="../embeddings/Arkusz_programu_Microsoft_Office_Excel48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package" Target="../embeddings/Arkusz_programu_Microsoft_Office_Excel49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Arkusz_programu_Microsoft_Office_Excel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package" Target="../embeddings/Arkusz_programu_Microsoft_Office_Excel50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Arkusz_programu_Microsoft_Office_Excel51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Arkusz_programu_Microsoft_Office_Excel52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package" Target="../embeddings/Arkusz_programu_Microsoft_Office_Excel53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package" Target="../embeddings/Arkusz_programu_Microsoft_Office_Excel54.xlsx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package" Target="../embeddings/Arkusz_programu_Microsoft_Office_Excel55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package" Target="../embeddings/Arkusz_programu_Microsoft_Office_Excel56.xlsx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package" Target="../embeddings/Arkusz_programu_Microsoft_Office_Excel57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package" Target="../embeddings/Arkusz_programu_Microsoft_Office_Excel58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package" Target="../embeddings/Arkusz_programu_Microsoft_Office_Excel59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Arkusz_programu_Microsoft_Office_Excel6.xlsx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package" Target="../embeddings/Arkusz_programu_Microsoft_Office_Excel60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package" Target="../embeddings/Arkusz_programu_Microsoft_Office_Excel61.xlsx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package" Target="../embeddings/Arkusz_programu_Microsoft_Office_Excel62.xlsx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package" Target="../embeddings/Arkusz_programu_Microsoft_Office_Excel63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package" Target="../embeddings/Arkusz_programu_Microsoft_Office_Excel64.xlsx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package" Target="../embeddings/Arkusz_programu_Microsoft_Office_Excel65.xlsx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package" Target="../embeddings/Arkusz_programu_Microsoft_Office_Excel66.xlsx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package" Target="../embeddings/Arkusz_programu_Microsoft_Office_Excel67.xlsx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package" Target="../embeddings/Arkusz_programu_Microsoft_Office_Excel68.xlsx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package" Target="../embeddings/Arkusz_programu_Microsoft_Office_Excel69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Arkusz_programu_Microsoft_Office_Excel7.xlsx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package" Target="../embeddings/Arkusz_programu_Microsoft_Office_Excel70.xlsx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package" Target="../embeddings/Arkusz_programu_Microsoft_Office_Excel71.xlsx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package" Target="../embeddings/Arkusz_programu_Microsoft_Office_Excel72.xlsx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73.xml"/><Relationship Id="rId2" Type="http://schemas.microsoft.com/office/2011/relationships/chartColorStyle" Target="colors73.xml"/><Relationship Id="rId1" Type="http://schemas.openxmlformats.org/officeDocument/2006/relationships/package" Target="../embeddings/Arkusz_programu_Microsoft_Office_Excel73.xlsx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package" Target="../embeddings/Arkusz_programu_Microsoft_Office_Excel74.xlsx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package" Target="../embeddings/Arkusz_programu_Microsoft_Office_Excel75.xlsx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package" Target="../embeddings/Arkusz_programu_Microsoft_Office_Excel76.xlsx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77.xml"/><Relationship Id="rId2" Type="http://schemas.microsoft.com/office/2011/relationships/chartColorStyle" Target="colors77.xml"/><Relationship Id="rId1" Type="http://schemas.openxmlformats.org/officeDocument/2006/relationships/package" Target="../embeddings/Arkusz_programu_Microsoft_Office_Excel77.xlsx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Style" Target="style78.xml"/><Relationship Id="rId2" Type="http://schemas.microsoft.com/office/2011/relationships/chartColorStyle" Target="colors78.xml"/><Relationship Id="rId1" Type="http://schemas.openxmlformats.org/officeDocument/2006/relationships/package" Target="../embeddings/Arkusz_programu_Microsoft_Office_Excel78.xlsx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79.xml"/><Relationship Id="rId2" Type="http://schemas.microsoft.com/office/2011/relationships/chartColorStyle" Target="colors79.xml"/><Relationship Id="rId1" Type="http://schemas.openxmlformats.org/officeDocument/2006/relationships/package" Target="../embeddings/Arkusz_programu_Microsoft_Office_Excel79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Arkusz_programu_Microsoft_Office_Excel8.xlsx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80.xml"/><Relationship Id="rId2" Type="http://schemas.microsoft.com/office/2011/relationships/chartColorStyle" Target="colors80.xml"/><Relationship Id="rId1" Type="http://schemas.openxmlformats.org/officeDocument/2006/relationships/package" Target="../embeddings/Arkusz_programu_Microsoft_Office_Excel80.xlsx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81.xml"/><Relationship Id="rId2" Type="http://schemas.microsoft.com/office/2011/relationships/chartColorStyle" Target="colors81.xml"/><Relationship Id="rId1" Type="http://schemas.openxmlformats.org/officeDocument/2006/relationships/package" Target="../embeddings/Arkusz_programu_Microsoft_Office_Excel81.xlsx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82.xml"/><Relationship Id="rId2" Type="http://schemas.microsoft.com/office/2011/relationships/chartColorStyle" Target="colors82.xml"/><Relationship Id="rId1" Type="http://schemas.openxmlformats.org/officeDocument/2006/relationships/package" Target="../embeddings/Arkusz_programu_Microsoft_Office_Excel82.xlsx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83.xml"/><Relationship Id="rId2" Type="http://schemas.microsoft.com/office/2011/relationships/chartColorStyle" Target="colors83.xml"/><Relationship Id="rId1" Type="http://schemas.openxmlformats.org/officeDocument/2006/relationships/package" Target="../embeddings/Arkusz_programu_Microsoft_Office_Excel83.xlsx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84.xml"/><Relationship Id="rId2" Type="http://schemas.microsoft.com/office/2011/relationships/chartColorStyle" Target="colors84.xml"/><Relationship Id="rId1" Type="http://schemas.openxmlformats.org/officeDocument/2006/relationships/package" Target="../embeddings/Arkusz_programu_Microsoft_Office_Excel84.xlsx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85.xml"/><Relationship Id="rId2" Type="http://schemas.microsoft.com/office/2011/relationships/chartColorStyle" Target="colors85.xml"/><Relationship Id="rId1" Type="http://schemas.openxmlformats.org/officeDocument/2006/relationships/package" Target="../embeddings/Arkusz_programu_Microsoft_Office_Excel85.xlsx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Style" Target="style86.xml"/><Relationship Id="rId2" Type="http://schemas.microsoft.com/office/2011/relationships/chartColorStyle" Target="colors86.xml"/><Relationship Id="rId1" Type="http://schemas.openxmlformats.org/officeDocument/2006/relationships/package" Target="../embeddings/Arkusz_programu_Microsoft_Office_Excel86.xlsx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Style" Target="style87.xml"/><Relationship Id="rId2" Type="http://schemas.microsoft.com/office/2011/relationships/chartColorStyle" Target="colors87.xml"/><Relationship Id="rId1" Type="http://schemas.openxmlformats.org/officeDocument/2006/relationships/package" Target="../embeddings/Arkusz_programu_Microsoft_Office_Excel87.xlsx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Style" Target="style88.xml"/><Relationship Id="rId2" Type="http://schemas.microsoft.com/office/2011/relationships/chartColorStyle" Target="colors88.xml"/><Relationship Id="rId1" Type="http://schemas.openxmlformats.org/officeDocument/2006/relationships/package" Target="../embeddings/Arkusz_programu_Microsoft_Office_Excel88.xlsx"/></Relationships>
</file>

<file path=ppt/charts/_rels/chart89.xml.rels><?xml version="1.0" encoding="UTF-8" standalone="yes"?>
<Relationships xmlns="http://schemas.openxmlformats.org/package/2006/relationships"><Relationship Id="rId3" Type="http://schemas.microsoft.com/office/2011/relationships/chartStyle" Target="style89.xml"/><Relationship Id="rId2" Type="http://schemas.microsoft.com/office/2011/relationships/chartColorStyle" Target="colors89.xml"/><Relationship Id="rId1" Type="http://schemas.openxmlformats.org/officeDocument/2006/relationships/package" Target="../embeddings/Arkusz_programu_Microsoft_Office_Excel89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Arkusz_programu_Microsoft_Office_Excel9.xlsx"/></Relationships>
</file>

<file path=ppt/charts/_rels/chart90.xml.rels><?xml version="1.0" encoding="UTF-8" standalone="yes"?>
<Relationships xmlns="http://schemas.openxmlformats.org/package/2006/relationships"><Relationship Id="rId3" Type="http://schemas.microsoft.com/office/2011/relationships/chartStyle" Target="style90.xml"/><Relationship Id="rId2" Type="http://schemas.microsoft.com/office/2011/relationships/chartColorStyle" Target="colors90.xml"/><Relationship Id="rId1" Type="http://schemas.openxmlformats.org/officeDocument/2006/relationships/package" Target="../embeddings/Arkusz_programu_Microsoft_Office_Excel90.xlsx"/></Relationships>
</file>

<file path=ppt/charts/_rels/chart91.xml.rels><?xml version="1.0" encoding="UTF-8" standalone="yes"?>
<Relationships xmlns="http://schemas.openxmlformats.org/package/2006/relationships"><Relationship Id="rId3" Type="http://schemas.microsoft.com/office/2011/relationships/chartStyle" Target="style91.xml"/><Relationship Id="rId2" Type="http://schemas.microsoft.com/office/2011/relationships/chartColorStyle" Target="colors91.xml"/><Relationship Id="rId1" Type="http://schemas.openxmlformats.org/officeDocument/2006/relationships/package" Target="../embeddings/Arkusz_programu_Microsoft_Office_Excel91.xlsx"/></Relationships>
</file>

<file path=ppt/charts/_rels/chart92.xml.rels><?xml version="1.0" encoding="UTF-8" standalone="yes"?>
<Relationships xmlns="http://schemas.openxmlformats.org/package/2006/relationships"><Relationship Id="rId3" Type="http://schemas.microsoft.com/office/2011/relationships/chartStyle" Target="style92.xml"/><Relationship Id="rId2" Type="http://schemas.microsoft.com/office/2011/relationships/chartColorStyle" Target="colors92.xml"/><Relationship Id="rId1" Type="http://schemas.openxmlformats.org/officeDocument/2006/relationships/package" Target="../embeddings/Arkusz_programu_Microsoft_Office_Excel92.xlsx"/></Relationships>
</file>

<file path=ppt/charts/_rels/chart93.xml.rels><?xml version="1.0" encoding="UTF-8" standalone="yes"?>
<Relationships xmlns="http://schemas.openxmlformats.org/package/2006/relationships"><Relationship Id="rId3" Type="http://schemas.microsoft.com/office/2011/relationships/chartStyle" Target="style93.xml"/><Relationship Id="rId2" Type="http://schemas.microsoft.com/office/2011/relationships/chartColorStyle" Target="colors93.xml"/><Relationship Id="rId1" Type="http://schemas.openxmlformats.org/officeDocument/2006/relationships/package" Target="../embeddings/Arkusz_programu_Microsoft_Office_Excel93.xlsx"/></Relationships>
</file>

<file path=ppt/charts/_rels/chart94.xml.rels><?xml version="1.0" encoding="UTF-8" standalone="yes"?>
<Relationships xmlns="http://schemas.openxmlformats.org/package/2006/relationships"><Relationship Id="rId3" Type="http://schemas.microsoft.com/office/2011/relationships/chartStyle" Target="style94.xml"/><Relationship Id="rId2" Type="http://schemas.microsoft.com/office/2011/relationships/chartColorStyle" Target="colors94.xml"/><Relationship Id="rId1" Type="http://schemas.openxmlformats.org/officeDocument/2006/relationships/package" Target="../embeddings/Arkusz_programu_Microsoft_Office_Excel94.xlsx"/></Relationships>
</file>

<file path=ppt/charts/_rels/chart95.xml.rels><?xml version="1.0" encoding="UTF-8" standalone="yes"?>
<Relationships xmlns="http://schemas.openxmlformats.org/package/2006/relationships"><Relationship Id="rId3" Type="http://schemas.microsoft.com/office/2011/relationships/chartStyle" Target="style95.xml"/><Relationship Id="rId2" Type="http://schemas.microsoft.com/office/2011/relationships/chartColorStyle" Target="colors95.xml"/><Relationship Id="rId1" Type="http://schemas.openxmlformats.org/officeDocument/2006/relationships/package" Target="../embeddings/Arkusz_programu_Microsoft_Office_Excel95.xlsx"/></Relationships>
</file>

<file path=ppt/charts/_rels/chart96.xml.rels><?xml version="1.0" encoding="UTF-8" standalone="yes"?>
<Relationships xmlns="http://schemas.openxmlformats.org/package/2006/relationships"><Relationship Id="rId3" Type="http://schemas.microsoft.com/office/2011/relationships/chartStyle" Target="style96.xml"/><Relationship Id="rId2" Type="http://schemas.microsoft.com/office/2011/relationships/chartColorStyle" Target="colors96.xml"/><Relationship Id="rId1" Type="http://schemas.openxmlformats.org/officeDocument/2006/relationships/package" Target="../embeddings/Arkusz_programu_Microsoft_Office_Excel96.xlsx"/></Relationships>
</file>

<file path=ppt/charts/_rels/chart97.xml.rels><?xml version="1.0" encoding="UTF-8" standalone="yes"?>
<Relationships xmlns="http://schemas.openxmlformats.org/package/2006/relationships"><Relationship Id="rId3" Type="http://schemas.microsoft.com/office/2011/relationships/chartStyle" Target="style97.xml"/><Relationship Id="rId2" Type="http://schemas.microsoft.com/office/2011/relationships/chartColorStyle" Target="colors97.xml"/><Relationship Id="rId1" Type="http://schemas.openxmlformats.org/officeDocument/2006/relationships/package" Target="../embeddings/Arkusz_programu_Microsoft_Office_Excel97.xlsx"/></Relationships>
</file>

<file path=ppt/charts/_rels/chart98.xml.rels><?xml version="1.0" encoding="UTF-8" standalone="yes"?>
<Relationships xmlns="http://schemas.openxmlformats.org/package/2006/relationships"><Relationship Id="rId3" Type="http://schemas.microsoft.com/office/2011/relationships/chartStyle" Target="style98.xml"/><Relationship Id="rId2" Type="http://schemas.microsoft.com/office/2011/relationships/chartColorStyle" Target="colors98.xml"/><Relationship Id="rId1" Type="http://schemas.openxmlformats.org/officeDocument/2006/relationships/package" Target="../embeddings/Arkusz_programu_Microsoft_Office_Excel98.xlsx"/></Relationships>
</file>

<file path=ppt/charts/_rels/chart99.xml.rels><?xml version="1.0" encoding="UTF-8" standalone="yes"?>
<Relationships xmlns="http://schemas.openxmlformats.org/package/2006/relationships"><Relationship Id="rId3" Type="http://schemas.microsoft.com/office/2011/relationships/chartStyle" Target="style99.xml"/><Relationship Id="rId2" Type="http://schemas.microsoft.com/office/2011/relationships/chartColorStyle" Target="colors99.xml"/><Relationship Id="rId1" Type="http://schemas.openxmlformats.org/officeDocument/2006/relationships/package" Target="../embeddings/Arkusz_programu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SMOG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94"/>
          <c:w val="0.47276880298496438"/>
          <c:h val="0.6897804353052108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F-034B-AFBB-64D18E9F99CC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F-034B-AFBB-64D18E9F99CC}"/>
              </c:ext>
            </c:extLst>
          </c:dPt>
          <c:dLbls>
            <c:dLbl>
              <c:idx val="0"/>
              <c:layout>
                <c:manualLayout>
                  <c:x val="-5.9145393542897509E-2"/>
                  <c:y val="0.1517475182670372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872765811563223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2F-034B-AFBB-64D18E9F99CC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F-034B-AFBB-64D18E9F99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IGNOROWAĆ</c:v>
                </c:pt>
                <c:pt idx="1">
                  <c:v>ZWALCZAĆ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7.600000000000004E-2</c:v>
                </c:pt>
                <c:pt idx="1">
                  <c:v>0.92400000000000004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2F-034B-AFBB-64D18E9F99C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PIERWSZA DAMA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81-F44C-822C-54E992A1954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81-F44C-822C-54E992A1954A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81-F44C-822C-54E992A1954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ŻONA PREZYDENTA</c:v>
                </c:pt>
                <c:pt idx="1">
                  <c:v>ULUBIONA CELEBRYTKA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0.84800000000000031</c:v>
                </c:pt>
                <c:pt idx="1">
                  <c:v>0.15200000000000008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81-F44C-822C-54E992A1954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PRZYJACIELE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EF-0743-9C99-BA1568888764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EF-0743-9C99-BA1568888764}"/>
              </c:ext>
            </c:extLst>
          </c:dPt>
          <c:dLbls>
            <c:dLbl>
              <c:idx val="0"/>
              <c:layout>
                <c:manualLayout>
                  <c:x val="-0.19486008580931641"/>
                  <c:y val="-9.65279639640389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EF-0743-9C99-BA1568888764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EF-0743-9C99-BA15688887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MAM ICH WIELU</c:v>
                </c:pt>
                <c:pt idx="1">
                  <c:v>JEDNA OSOBA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0.50700000000000001</c:v>
                </c:pt>
                <c:pt idx="1">
                  <c:v>0.49300000000000022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EF-0743-9C99-BA156888876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WOLĘ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73-9C46-B52D-A86636C9D2BD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73-9C46-B52D-A86636C9D2BD}"/>
              </c:ext>
            </c:extLst>
          </c:dPt>
          <c:dLbls>
            <c:dLbl>
              <c:idx val="0"/>
              <c:layout>
                <c:manualLayout>
                  <c:x val="-0.13968981711055917"/>
                  <c:y val="-0.2548988636229804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73-9C46-B52D-A86636C9D2BD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73-9C46-B52D-A86636C9D2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BOŻE NARODZENIE</c:v>
                </c:pt>
                <c:pt idx="1">
                  <c:v>WIELKANOC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0.8340000000000003</c:v>
                </c:pt>
                <c:pt idx="1">
                  <c:v>0.16600000000000001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73-9C46-B52D-A86636C9D2B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IN VITRO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347-AB00-55E07FCD2BD8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347-AB00-55E07FCD2BD8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30-4347-AB00-55E07FCD2BD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FINANSOWAĆ</c:v>
                </c:pt>
                <c:pt idx="1">
                  <c:v>ZAKAZAĆ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0.82600000000000029</c:v>
                </c:pt>
                <c:pt idx="1">
                  <c:v>0.17400000000000004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30-4347-AB00-55E07FCD2BD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ODWAGA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05-CB46-A68C-C014FA679236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05-CB46-A68C-C014FA679236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05-CB46-A68C-C014FA6792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HEROIZM</c:v>
                </c:pt>
                <c:pt idx="1">
                  <c:v>CHOJRACTWO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0.81799999999999995</c:v>
                </c:pt>
                <c:pt idx="1">
                  <c:v>0.18200000000000008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05-CB46-A68C-C014FA67923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EKOLOGIA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CD-5849-8AB8-255FC9B4554D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CD-5849-8AB8-255FC9B4554D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D-5849-8AB8-255FC9B4554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FANABERIA</c:v>
                </c:pt>
                <c:pt idx="1">
                  <c:v>KONIECZNOŚĆ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0.18600000000000008</c:v>
                </c:pt>
                <c:pt idx="1">
                  <c:v>0.81399999999999995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CD-5849-8AB8-255FC9B4554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GRUNWALD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9-6748-86BD-F9A01D18ADF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99-6748-86BD-F9A01D18ADF7}"/>
              </c:ext>
            </c:extLst>
          </c:dPt>
          <c:dLbls>
            <c:dLbl>
              <c:idx val="0"/>
              <c:layout>
                <c:manualLayout>
                  <c:x val="-0.19486008580931641"/>
                  <c:y val="-9.65279639640389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99-6748-86BD-F9A01D18ADF7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9-6748-86BD-F9A01D18AD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WIELKIE ZWYCIĘSTWO</c:v>
                </c:pt>
                <c:pt idx="1">
                  <c:v>JEDYNE ZWYCIĘSTWO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0.81299999999999994</c:v>
                </c:pt>
                <c:pt idx="1">
                  <c:v>0.18700000000000008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99-6748-86BD-F9A01D18ADF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ENERGIA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60-9044-A096-3047661D060F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60-9044-A096-3047661D060F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60-9044-A096-3047661D06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 WĘGLA</c:v>
                </c:pt>
                <c:pt idx="1">
                  <c:v>Z WIATRU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0.192</c:v>
                </c:pt>
                <c:pt idx="1">
                  <c:v>0.80800000000000005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60-9044-A096-3047661D060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JEZUS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48-3846-9517-BEABB4B7B5FF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48-3846-9517-BEABB4B7B5FF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48-3846-9517-BEABB4B7B5F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SYN BOŻY</c:v>
                </c:pt>
                <c:pt idx="1">
                  <c:v>POSTAĆ HISTORYCZNA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0.80300000000000005</c:v>
                </c:pt>
                <c:pt idx="1">
                  <c:v>0.19700000000000001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48-3846-9517-BEABB4B7B5F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ŚWIĘTA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7C-6B49-BED5-B6DDEC250DA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7C-6B49-BED5-B6DDEC250DAA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7C-6B49-BED5-B6DDEC250D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TRADYCJA</c:v>
                </c:pt>
                <c:pt idx="1">
                  <c:v>DNI WOLNE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0.80200000000000005</c:v>
                </c:pt>
                <c:pt idx="1">
                  <c:v>0.19800000000000001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7C-6B49-BED5-B6DDEC250DA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MARZENIA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E6-FD42-B247-7005C834DBD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E6-FD42-B247-7005C834DBD2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E6-FD42-B247-7005C834DB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DLA ODWAŻNYCH</c:v>
                </c:pt>
                <c:pt idx="1">
                  <c:v>DLA NAIWNYCH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0.80100000000000005</c:v>
                </c:pt>
                <c:pt idx="1">
                  <c:v>0.19900000000000001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E6-FD42-B247-7005C834DBD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BADANIA PRENATALNE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1A-854C-BAA4-B12402388EB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1A-854C-BAA4-B12402388EBE}"/>
              </c:ext>
            </c:extLst>
          </c:dPt>
          <c:dLbls>
            <c:dLbl>
              <c:idx val="1"/>
              <c:layout>
                <c:manualLayout>
                  <c:x val="-5.9171627836746336E-2"/>
                  <c:y val="6.20171713959709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1A-854C-BAA4-B12402388E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ROBIĆ</c:v>
                </c:pt>
                <c:pt idx="1">
                  <c:v>ZAKAZAĆ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0.90400000000000003</c:v>
                </c:pt>
                <c:pt idx="1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1A-854C-BAA4-B12402388EB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OGLĄDAM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39-444F-BE65-8D371C41B139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39-444F-BE65-8D371C41B139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39-444F-BE65-8D371C41B1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VOD</c:v>
                </c:pt>
                <c:pt idx="1">
                  <c:v>TV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39-444F-BE65-8D371C41B13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SZCZEPIONKI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9B-C24A-8C4B-A34947EC18AD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9B-C24A-8C4B-A34947EC18AD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B-C24A-8C4B-A34947EC18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DOBROWOLNE</c:v>
                </c:pt>
                <c:pt idx="1">
                  <c:v>OBOWIĄZKOWE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0.20800000000000007</c:v>
                </c:pt>
                <c:pt idx="1">
                  <c:v>0.79200000000000004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9B-C24A-8C4B-A34947EC18A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MAŁŻEŃSTWO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06-E044-9074-234FD31B45B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06-E044-9074-234FD31B45B2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06-E044-9074-234FD31B45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KOBIETA-MĘŻCZYCZNA</c:v>
                </c:pt>
                <c:pt idx="1">
                  <c:v>PŁEĆ NIE MA ZNACZENIA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0.79800000000000004</c:v>
                </c:pt>
                <c:pt idx="1">
                  <c:v>0.20200000000000001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06-E044-9074-234FD31B45B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POLSKA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09-AF45-9283-B44F39287A0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09-AF45-9283-B44F39287A0E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AF45-9283-B44F39287A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WYJECHAĆ</c:v>
                </c:pt>
                <c:pt idx="1">
                  <c:v>ZOSTAĆ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0.21400000000000008</c:v>
                </c:pt>
                <c:pt idx="1">
                  <c:v>0.78600000000000003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09-AF45-9283-B44F39287A0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JESTEM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EE-D045-A7F4-6D631276ACC1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EE-D045-A7F4-6D631276ACC1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EE-D045-A7F4-6D631276ACC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POLAKIEM/ POLKĄ</c:v>
                </c:pt>
                <c:pt idx="1">
                  <c:v>OBYWATELEM/ OBYWATELKĄ ŚWIATA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0.79300000000000004</c:v>
                </c:pt>
                <c:pt idx="1">
                  <c:v>0.20700000000000007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EE-D045-A7F4-6D631276ACC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0162771190051046"/>
          <c:h val="0.504481286808590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IMIGRANCI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73-6D45-B1B6-AB732E10011F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73-6D45-B1B6-AB732E10011F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3-6D45-B1B6-AB732E1001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U NAS</c:v>
                </c:pt>
                <c:pt idx="1">
                  <c:v>Z DALA OD NAS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0.21700000000000008</c:v>
                </c:pt>
                <c:pt idx="1">
                  <c:v>0.78300000000000003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73-6D45-B1B6-AB732E10011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WALUTA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00-A14F-9949-2AA2991CB19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00-A14F-9949-2AA2991CB19A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00-A14F-9949-2AA2991CB19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ZAWSZE ZŁOTY</c:v>
                </c:pt>
                <c:pt idx="1">
                  <c:v>PRZYJĄĆ EURO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0.77100000000000035</c:v>
                </c:pt>
                <c:pt idx="1">
                  <c:v>0.22900000000000001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00-A14F-9949-2AA2991CB19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PRZYJACIEL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D3-644E-A6D0-F630AC964F35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D3-644E-A6D0-F630AC964F35}"/>
              </c:ext>
            </c:extLst>
          </c:dPt>
          <c:dLbls>
            <c:dLbl>
              <c:idx val="0"/>
              <c:layout>
                <c:manualLayout>
                  <c:x val="-0.19486008580931641"/>
                  <c:y val="-9.65279639640389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D3-644E-A6D0-F630AC964F35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D3-644E-A6D0-F630AC964F3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PIES</c:v>
                </c:pt>
                <c:pt idx="1">
                  <c:v>KOT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0.77100000000000035</c:v>
                </c:pt>
                <c:pt idx="1">
                  <c:v>0.22900000000000001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D3-644E-A6D0-F630AC964F3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IDĘ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03-8C48-97B9-A46158CC7C6C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03-8C48-97B9-A46158CC7C6C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03-8C48-97B9-A46158CC7C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NA POLE</c:v>
                </c:pt>
                <c:pt idx="1">
                  <c:v>NA DWÓR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0.21400000000000008</c:v>
                </c:pt>
                <c:pt idx="1">
                  <c:v>0.78600000000000003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03-8C48-97B9-A46158CC7C6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ŻYJĘ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D6-AB47-B33E-FE7B60BEDE49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D6-AB47-B33E-FE7B60BEDE49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D6-AB47-B33E-FE7B60BEDE4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DOSTATNIO</c:v>
                </c:pt>
                <c:pt idx="1">
                  <c:v>SKROMNIE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0.23300000000000001</c:v>
                </c:pt>
                <c:pt idx="1">
                  <c:v>0.76700000000000035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D6-AB47-B33E-FE7B60BEDE4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MIĘSO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9F-0B4B-B747-80C84ACFFAB5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9F-0B4B-B747-80C84ACFFAB5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9F-0B4B-B747-80C84ACFFAB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JEM </c:v>
                </c:pt>
                <c:pt idx="1">
                  <c:v>NIE JEM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0.92700000000000005</c:v>
                </c:pt>
                <c:pt idx="1">
                  <c:v>7.3000000000000009E-2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9F-0B4B-B747-80C84ACFFAB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PODATKI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CA-FE45-870B-898DBBD50E7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CA-FE45-870B-898DBBD50E77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CA-FE45-870B-898DBBD50E7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KOMBINOWAĆ</c:v>
                </c:pt>
                <c:pt idx="1">
                  <c:v>PŁACIĆ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0.23600000000000004</c:v>
                </c:pt>
                <c:pt idx="1">
                  <c:v>0.76400000000000035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CA-FE45-870B-898DBBD50E7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KORZENIE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78-1642-B38E-BFDE4A18F73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78-1642-B38E-BFDE4A18F73A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8-1642-B38E-BFDE4A18F7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SŁOWIAŃSKIE</c:v>
                </c:pt>
                <c:pt idx="1">
                  <c:v>RÓŻNE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0.76400000000000035</c:v>
                </c:pt>
                <c:pt idx="1">
                  <c:v>0.23600000000000004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78-1642-B38E-BFDE4A18F73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PŁEĆ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13-7746-BD69-E4F6D56A526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13-7746-BD69-E4F6D56A5260}"/>
              </c:ext>
            </c:extLst>
          </c:dPt>
          <c:dLbls>
            <c:dLbl>
              <c:idx val="0"/>
              <c:layout>
                <c:manualLayout>
                  <c:x val="-0.14520684398043501"/>
                  <c:y val="0.1806211104391086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13-7746-BD69-E4F6D56A5260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13-7746-BD69-E4F6D56A526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MOŻNA ZMIENIĆ</c:v>
                </c:pt>
                <c:pt idx="1">
                  <c:v>DANA NA ZAWSZE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0.23300000000000001</c:v>
                </c:pt>
                <c:pt idx="1">
                  <c:v>0.76700000000000035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13-7746-BD69-E4F6D56A526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NIEMCY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76-1F4A-96F8-559FA2CF1148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76-1F4A-96F8-559FA2CF1148}"/>
              </c:ext>
            </c:extLst>
          </c:dPt>
          <c:dLbls>
            <c:dLbl>
              <c:idx val="0"/>
              <c:layout>
                <c:manualLayout>
                  <c:x val="-0.14999516504603086"/>
                  <c:y val="-0.12545697902313005"/>
                </c:manualLayout>
              </c:layout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6-1F4A-96F8-559FA2CF1148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6-1F4A-96F8-559FA2CF11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SĄSIAD</c:v>
                </c:pt>
                <c:pt idx="1">
                  <c:v>WRÓG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0.76300000000000034</c:v>
                </c:pt>
                <c:pt idx="1">
                  <c:v>0.23700000000000004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76-1F4A-96F8-559FA2CF114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0162771190051046"/>
          <c:h val="0.504481286808590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GLOBALNE OCIEPLENIE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D2-1441-844E-72F7A513672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D2-1441-844E-72F7A5136722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2-1441-844E-72F7A513672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 KOŃCU MAMY LATO</c:v>
                </c:pt>
                <c:pt idx="1">
                  <c:v>TO NIE ŻARTY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0.23900000000000007</c:v>
                </c:pt>
                <c:pt idx="1">
                  <c:v>0.76100000000000034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D2-1441-844E-72F7A513672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PATRIOT</a:t>
            </a:r>
            <a:r>
              <a:rPr lang="en-US" sz="2000" b="1" baseline="0" dirty="0">
                <a:solidFill>
                  <a:schemeClr val="bg1"/>
                </a:solidFill>
              </a:rPr>
              <a:t>(A/KA)</a:t>
            </a:r>
            <a:endParaRPr lang="en-US" sz="2000" b="1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44-7040-ADEB-E84561698F0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44-7040-ADEB-E84561698F00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44-7040-ADEB-E84561698F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TO JA</c:v>
                </c:pt>
                <c:pt idx="1">
                  <c:v>TO NIE JA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0.76100000000000034</c:v>
                </c:pt>
                <c:pt idx="1">
                  <c:v>0.23900000000000007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44-7040-ADEB-E84561698F0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MOJE CIAŁO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A0-B840-A650-75171B081CD4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A0-B840-A650-75171B081CD4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A0-B840-A650-75171B081CD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KOCHAM JE</c:v>
                </c:pt>
                <c:pt idx="1">
                  <c:v>WSTYDZE SIĘ GO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0.75700000000000034</c:v>
                </c:pt>
                <c:pt idx="1">
                  <c:v>0.24300000000000008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A0-B840-A650-75171B081CD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PRAWDZIWA MIŁOŚĆ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BE-844D-BDFD-EC9AA735BFD6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BE-844D-BDFD-EC9AA735BFD6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BE-844D-BDFD-EC9AA735BF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ZDARZA SIĘ RAZ</c:v>
                </c:pt>
                <c:pt idx="1">
                  <c:v>ZDARZA SIĘ CIĄGLE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0.75500000000000034</c:v>
                </c:pt>
                <c:pt idx="1">
                  <c:v>0.24500000000000008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BE-844D-BDFD-EC9AA735BFD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FA-B740-98F6-7A2C11C3D9EF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FA-B740-98F6-7A2C11C3D9EF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FA-B740-98F6-7A2C11C3D9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LIFE</c:v>
                </c:pt>
                <c:pt idx="1">
                  <c:v>CHOICE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0.74800000000000033</c:v>
                </c:pt>
                <c:pt idx="1">
                  <c:v>0.252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FA-B740-98F6-7A2C11C3D9E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LITERATURA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B9-6942-A2D1-92C1C28F82DB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B9-6942-A2D1-92C1C28F82DB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9-6942-A2D1-92C1C28F82D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SŁOWACKI</c:v>
                </c:pt>
                <c:pt idx="1">
                  <c:v>GOMBROWICZ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0.74400000000000033</c:v>
                </c:pt>
                <c:pt idx="1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B9-6942-A2D1-92C1C28F82D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PAŁAC KULTURY I NAUKI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45-1741-B626-AF93B84467EB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45-1741-B626-AF93B84467EB}"/>
              </c:ext>
            </c:extLst>
          </c:dPt>
          <c:dLbls>
            <c:dLbl>
              <c:idx val="0"/>
              <c:layout>
                <c:manualLayout>
                  <c:x val="-8.339655830985962E-2"/>
                  <c:y val="0.13875708633569511"/>
                </c:manualLayout>
              </c:layout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5-1741-B626-AF93B84467EB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5-1741-B626-AF93B84467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ZBURZYĆ</c:v>
                </c:pt>
                <c:pt idx="1">
                  <c:v>UMYĆ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0.11600000000000002</c:v>
                </c:pt>
                <c:pt idx="1">
                  <c:v>0.88400000000000001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45-1741-B626-AF93B84467E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0162771190051046"/>
          <c:h val="0.504481286808590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ANTYKONCEPCJA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B1-6A41-A5D3-D92AAE7412D4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B1-6A41-A5D3-D92AAE7412D4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B1-6A41-A5D3-D92AAE7412D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KALENDARZYK</c:v>
                </c:pt>
                <c:pt idx="1">
                  <c:v>PREZERWATYWA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0.25700000000000001</c:v>
                </c:pt>
                <c:pt idx="1">
                  <c:v>0.74300000000000033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B1-6A41-A5D3-D92AAE7412D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WOŚP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55-C94C-AD39-49D92615040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55-C94C-AD39-49D92615040E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55-C94C-AD39-49D9261504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DAJĘ</c:v>
                </c:pt>
                <c:pt idx="1">
                  <c:v>NIE DAJĘ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0.73900000000000032</c:v>
                </c:pt>
                <c:pt idx="1">
                  <c:v>0.26100000000000001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55-C94C-AD39-49D92615040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AUTORYTET KULINARNY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E-C64F-AAFB-E8F66D6C392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DE-C64F-AAFB-E8F66D6C392E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DE-C64F-AAFB-E8F66D6C39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MOJA BABCIA</c:v>
                </c:pt>
                <c:pt idx="1">
                  <c:v>KUCHARZ Z TELEWIZJI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0.72600000000000031</c:v>
                </c:pt>
                <c:pt idx="1">
                  <c:v>0.27400000000000002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DE-C64F-AAFB-E8F66D6C392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UNIA</a:t>
            </a:r>
            <a:r>
              <a:rPr lang="en-US" sz="2000" b="1" baseline="0" dirty="0">
                <a:solidFill>
                  <a:schemeClr val="bg1"/>
                </a:solidFill>
              </a:rPr>
              <a:t> EUROPEJSKA</a:t>
            </a:r>
            <a:endParaRPr lang="en-US" sz="2000" b="1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2A-3F46-98DF-D4A28F2755A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2A-3F46-98DF-D4A28F2755A0}"/>
              </c:ext>
            </c:extLst>
          </c:dPt>
          <c:dLbls>
            <c:dLbl>
              <c:idx val="0"/>
              <c:layout>
                <c:manualLayout>
                  <c:x val="-0.19332015525004012"/>
                  <c:y val="-0.189516137412735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2A-3F46-98DF-D4A28F2755A0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A-3F46-98DF-D4A28F2755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DUŻO DOBREGO</c:v>
                </c:pt>
                <c:pt idx="1">
                  <c:v>WIĘCEJ ZŁEGO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0.72600000000000031</c:v>
                </c:pt>
                <c:pt idx="1">
                  <c:v>0.27400000000000002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2A-3F46-98DF-D4A28F2755A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WYBORY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4B-1A41-856C-D5796D9B3A88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4B-1A41-856C-D5796D9B3A88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4B-1A41-856C-D5796D9B3A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MÓJ GŁOS SIĘ LICZY</c:v>
                </c:pt>
                <c:pt idx="1">
                  <c:v>MÓJ GŁOS SIĘ NIE LICZY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0.7160000000000003</c:v>
                </c:pt>
                <c:pt idx="1">
                  <c:v>0.28400000000000014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4B-1A41-856C-D5796D9B3A8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ZAROBKI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B-2541-A434-5B52B1F47BC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B-2541-A434-5B52B1F47BCA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9B-2541-A434-5B52B1F47BC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NIE NARZEKAM</c:v>
                </c:pt>
                <c:pt idx="1">
                  <c:v>ZAWSZE ZA MAŁO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0.28400000000000014</c:v>
                </c:pt>
                <c:pt idx="1">
                  <c:v>0.7160000000000003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9B-2541-A434-5B52B1F47BC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SZKOŁA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11-6D4D-AB2F-0A4680A2FA3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11-6D4D-AB2F-0A4680A2FA32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11-6D4D-AB2F-0A4680A2FA3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ROZWIJA</c:v>
                </c:pt>
                <c:pt idx="1">
                  <c:v>TŁAMSI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0.7160000000000003</c:v>
                </c:pt>
                <c:pt idx="1">
                  <c:v>0.28400000000000014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11-6D4D-AB2F-0A4680A2FA3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PRAWO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CD-584B-9086-B52141FBB993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CD-584B-9086-B52141FBB993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CD-584B-9086-B52141FBB99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NARODOWE NAD UNIJNYM</c:v>
                </c:pt>
                <c:pt idx="1">
                  <c:v>UNIJNE NAD NARODOWYM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0.7130000000000003</c:v>
                </c:pt>
                <c:pt idx="1">
                  <c:v>0.28700000000000014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CD-584B-9086-B52141FBB99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FESTIWAL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D-B646-9A4A-DEA745F1171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4D-B646-9A4A-DEA745F11712}"/>
              </c:ext>
            </c:extLst>
          </c:dPt>
          <c:dLbls>
            <c:dLbl>
              <c:idx val="0"/>
              <c:layout>
                <c:manualLayout>
                  <c:x val="-0.18106751863462714"/>
                  <c:y val="-0.1468682258510358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4D-B646-9A4A-DEA745F11712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D-B646-9A4A-DEA745F1171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OPOLE</c:v>
                </c:pt>
                <c:pt idx="1">
                  <c:v>OPEN'ER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0.7080000000000003</c:v>
                </c:pt>
                <c:pt idx="1">
                  <c:v>0.29200000000000015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4D-B646-9A4A-DEA745F1171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STUDIA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CB-CF4E-B760-DFCF8DE6FA4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CB-CF4E-B760-DFCF8DE6FA4E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CB-CF4E-B760-DFCF8DE6FA4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DROGA DO SUKCESU</c:v>
                </c:pt>
                <c:pt idx="1">
                  <c:v>STRATA CZASU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0.70700000000000029</c:v>
                </c:pt>
                <c:pt idx="1">
                  <c:v>0.29300000000000015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CB-CF4E-B760-DFCF8DE6FA4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RODZINA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C-ED4F-821E-6A2D0076BC63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C-ED4F-821E-6A2D0076BC63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C-ED4F-821E-6A2D0076BC6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2+DZIECKO</c:v>
                </c:pt>
                <c:pt idx="1">
                  <c:v>2+PIESEK 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0.87600000000000033</c:v>
                </c:pt>
                <c:pt idx="1">
                  <c:v>0.12400000000000004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8C-ED4F-821E-6A2D0076BC6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DISCO-POLO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91-AD47-B883-0370EAC9A028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91-AD47-B883-0370EAC9A028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91-AD47-B883-0370EAC9A02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OBCIACH</c:v>
                </c:pt>
                <c:pt idx="1">
                  <c:v>ZABAWA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0.29500000000000015</c:v>
                </c:pt>
                <c:pt idx="1">
                  <c:v>0.70500000000000029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91-AD47-B883-0370EAC9A02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URLOP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1-7D45-BF8D-2A083D376851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1-7D45-BF8D-2A083D376851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1-7D45-BF8D-2A083D3768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POLSKA</c:v>
                </c:pt>
                <c:pt idx="1">
                  <c:v>ZAGRANICA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0.70200000000000029</c:v>
                </c:pt>
                <c:pt idx="1">
                  <c:v>0.29800000000000021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1-7D45-BF8D-2A083D37685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PREZYDENT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6-554C-9879-21ED51E645EC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A6-554C-9879-21ED51E645EC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A6-554C-9879-21ED51E645E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ANDRZEJ</c:v>
                </c:pt>
                <c:pt idx="1">
                  <c:v>ADRIAN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0.70300000000000029</c:v>
                </c:pt>
                <c:pt idx="1">
                  <c:v>0.29700000000000021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A6-554C-9879-21ED51E645E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WYCHOWANIE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FD-BE47-9C46-766C468185FB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FD-BE47-9C46-766C468185FB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FD-BE47-9C46-766C468185F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BEZSTRESOWE</c:v>
                </c:pt>
                <c:pt idx="1">
                  <c:v>DYSCYPLINA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0.31500000000000017</c:v>
                </c:pt>
                <c:pt idx="1">
                  <c:v>0.68500000000000005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FD-BE47-9C46-766C468185F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ZWIĄZEK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9B-8440-8830-F3F523AA69F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9B-8440-8830-F3F523AA69F2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9B-8440-8830-F3F523AA69F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MAŁŻEŃSTWO</c:v>
                </c:pt>
                <c:pt idx="1">
                  <c:v>PARTNERSTWO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0.68899999999999995</c:v>
                </c:pt>
                <c:pt idx="1">
                  <c:v>0.31100000000000017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9B-8440-8830-F3F523AA69F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ŻOŁNIERZE WYKLĘCI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16-BE4E-AB70-75E29DF8889C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16-BE4E-AB70-75E29DF8889C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6-BE4E-AB70-75E29DF888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BOHATEROWIE</c:v>
                </c:pt>
                <c:pt idx="1">
                  <c:v>BOHATEROWIE?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0.69099999999999995</c:v>
                </c:pt>
                <c:pt idx="1">
                  <c:v>0.30900000000000016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16-BE4E-AB70-75E29DF8889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ŚWIAT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E6-5144-BADD-323307309AE4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E6-5144-BADD-323307309AE4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E6-5144-BADD-323307309AE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ŚMIEJE SIĘ Z NAS</c:v>
                </c:pt>
                <c:pt idx="1">
                  <c:v>SZANUJE NAS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0.67000000000000048</c:v>
                </c:pt>
                <c:pt idx="1">
                  <c:v>0.33000000000000024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E6-5144-BADD-323307309AE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SĄSIEDZI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B3-E842-82B1-2D1091EAB62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B3-E842-82B1-2D1091EAB620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3-E842-82B1-2D1091EAB62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ZNAM Z WIDZENIA</c:v>
                </c:pt>
                <c:pt idx="1">
                  <c:v>ZNAM OSOBIŚCIE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0.34</c:v>
                </c:pt>
                <c:pt idx="1">
                  <c:v>0.66000000000000036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B3-E842-82B1-2D1091EAB62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KARA ŚMIERCI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98-DF4B-9867-20E21C9F9E7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98-DF4B-9867-20E21C9F9E7A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98-DF4B-9867-20E21C9F9E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ZA</c:v>
                </c:pt>
                <c:pt idx="1">
                  <c:v>PRZECIW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0.65600000000000036</c:v>
                </c:pt>
                <c:pt idx="1">
                  <c:v>0.34400000000000008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98-DF4B-9867-20E21C9F9E7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29152449499577904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BLACK FRIDAY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75-544F-828E-2A9B4F6B90C1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75-544F-828E-2A9B4F6B90C1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75-544F-828E-2A9B4F6B90C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UWIELBIAM</c:v>
                </c:pt>
                <c:pt idx="1">
                  <c:v>UNIKAM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0.34300000000000008</c:v>
                </c:pt>
                <c:pt idx="1">
                  <c:v>0.65700000000000036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75-544F-828E-2A9B4F6B90C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STOLICA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F3-4D4F-805D-60FF674C68A5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F3-4D4F-805D-60FF674C68A5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F3-4D4F-805D-60FF674C68A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WARSZAWA</c:v>
                </c:pt>
                <c:pt idx="1">
                  <c:v>WARSZAWKA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0.87800000000000034</c:v>
                </c:pt>
                <c:pt idx="1">
                  <c:v>0.12200000000000004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F3-4D4F-805D-60FF674C68A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SMOLEŃSK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55-CE41-8680-13D0C86A22B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55-CE41-8680-13D0C86A22B7}"/>
              </c:ext>
            </c:extLst>
          </c:dPt>
          <c:dLbls>
            <c:dLbl>
              <c:idx val="0"/>
              <c:layout>
                <c:manualLayout>
                  <c:x val="-0.19486008580931641"/>
                  <c:y val="-9.65279639640389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55-CE41-8680-13D0C86A22B7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5-CE41-8680-13D0C86A22B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WYPADEK</c:v>
                </c:pt>
                <c:pt idx="1">
                  <c:v>ZAMACH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0.65800000000000036</c:v>
                </c:pt>
                <c:pt idx="1">
                  <c:v>0.34200000000000008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55-CE41-8680-13D0C86A22B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24424573011443074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KSIĄDZ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E4-844A-8DF0-5CAB351CF50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E4-844A-8DF0-5CAB351CF500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E4-844A-8DF0-5CAB351CF5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ZNAM OSOBIŚCIE</c:v>
                </c:pt>
                <c:pt idx="1">
                  <c:v>ZNAM TYLKO Z MEDIÓW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0.65100000000000036</c:v>
                </c:pt>
                <c:pt idx="1">
                  <c:v>0.34900000000000014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E4-844A-8DF0-5CAB351CF50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MEDIA SPOŁECZNOŚCIOWE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B1-B340-BEFE-98E2F404591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B1-B340-BEFE-98E2F4045917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B1-B340-BEFE-98E2F404591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MOGŁYBY NIE ISTNIEĆ</c:v>
                </c:pt>
                <c:pt idx="1">
                  <c:v>NIE MOGĘ BEZ NICH ŻYĆ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0.65100000000000036</c:v>
                </c:pt>
                <c:pt idx="1">
                  <c:v>0.34900000000000014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B1-B340-BEFE-98E2F404591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ZACHÓD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62-4C4A-BD62-E408D747FCC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62-4C4A-BD62-E408D747FCC2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62-4C4A-BD62-E408D747FCC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CORAZ BLIŻEJ</c:v>
                </c:pt>
                <c:pt idx="1">
                  <c:v>CORAZ DALEJ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0.64900000000000035</c:v>
                </c:pt>
                <c:pt idx="1">
                  <c:v>0.35100000000000015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62-4C4A-BD62-E408D747FCC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KOLĘDA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35-7644-9254-1B2214569B5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35-7644-9254-1B2214569B52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5-7644-9254-1B2214569B5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ZAPRASZAM</c:v>
                </c:pt>
                <c:pt idx="1">
                  <c:v>NIE, DZIĘKUJĘ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0.64900000000000035</c:v>
                </c:pt>
                <c:pt idx="1">
                  <c:v>0.35100000000000015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35-7644-9254-1B2214569B5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OKRĄGŁY STÓŁ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9F-7441-AC7E-A6E74399E16F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9F-7441-AC7E-A6E74399E16F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F-7441-AC7E-A6E74399E16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ZDRADA</c:v>
                </c:pt>
                <c:pt idx="1">
                  <c:v>SUKCES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0.35700000000000015</c:v>
                </c:pt>
                <c:pt idx="1">
                  <c:v>0.64300000000000035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9F-7441-AC7E-A6E74399E16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BÓG, HONOR, OJCZYZNA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38-AB42-9D09-0F80F8E99B5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38-AB42-9D09-0F80F8E99B57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38-AB42-9D09-0F80F8E99B5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NAJWAŻNIEJSZE WARTOŚCI</c:v>
                </c:pt>
                <c:pt idx="1">
                  <c:v>HASŁO Z PRZESZŁOŚCI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0.63900000000000035</c:v>
                </c:pt>
                <c:pt idx="1">
                  <c:v>0.36100000000000021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38-AB42-9D09-0F80F8E99B5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JAN PAWEŁ II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48-E04A-94F0-569B90B9215B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48-E04A-94F0-569B90B9215B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8-E04A-94F0-569B90B9215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CZŁOWIEK</c:v>
                </c:pt>
                <c:pt idx="1">
                  <c:v>ŚWIĘTY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0.36400000000000021</c:v>
                </c:pt>
                <c:pt idx="1">
                  <c:v>0.63600000000000034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48-E04A-94F0-569B90B9215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OBECNA WŁADZA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2E-3F4D-BE0F-D392C16FB3C5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2E-3F4D-BE0F-D392C16FB3C5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2E-3F4D-BE0F-D392C16FB3C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NISZCZY PAŃSTWO</c:v>
                </c:pt>
                <c:pt idx="1">
                  <c:v>DBA O POLSKĘ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0.63500000000000034</c:v>
                </c:pt>
                <c:pt idx="1">
                  <c:v>0.36500000000000021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2E-3F4D-BE0F-D392C16FB3C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CZAS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43-B24F-844B-69238B570C0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43-B24F-844B-69238B570C0A}"/>
              </c:ext>
            </c:extLst>
          </c:dPt>
          <c:dLbls>
            <c:dLbl>
              <c:idx val="0"/>
              <c:layout>
                <c:manualLayout>
                  <c:x val="-0.21141113435662134"/>
                  <c:y val="2.16450621325202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43-B24F-844B-69238B570C0A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3-B24F-844B-69238B570C0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NAJLEPSZE ZA NAMI</c:v>
                </c:pt>
                <c:pt idx="1">
                  <c:v>NAJLEPSZE PRZED NAMI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0.37600000000000017</c:v>
                </c:pt>
                <c:pt idx="1">
                  <c:v>0.62400000000000033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43-B24F-844B-69238B570C0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PRIORYTET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B1-7D4D-AF2F-DD28ACC9FC5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B1-7D4D-AF2F-DD28ACC9FC5E}"/>
              </c:ext>
            </c:extLst>
          </c:dPt>
          <c:dLbls>
            <c:dLbl>
              <c:idx val="0"/>
              <c:layout>
                <c:manualLayout>
                  <c:x val="-0.10000785841743344"/>
                  <c:y val="0.14221651366485918"/>
                </c:manualLayout>
              </c:layout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B1-7D4D-AF2F-DD28ACC9FC5E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B1-7D4D-AF2F-DD28ACC9FC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KARIERA</c:v>
                </c:pt>
                <c:pt idx="1">
                  <c:v>RODZINA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0.129</c:v>
                </c:pt>
                <c:pt idx="1">
                  <c:v>0.87100000000000033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B1-7D4D-AF2F-DD28ACC9FC5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ZUPA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A1-8E42-B3B6-A18DA54434C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A1-8E42-B3B6-A18DA54434C0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1-8E42-B3B6-A18DA54434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ROSÓŁ</c:v>
                </c:pt>
                <c:pt idx="1">
                  <c:v>POMIDOROWA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0.62400000000000033</c:v>
                </c:pt>
                <c:pt idx="1">
                  <c:v>0.37600000000000017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1-8E42-B3B6-A18DA54434C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KONSTYTUCJA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09-5547-B088-73C9BA4532E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09-5547-B088-73C9BA4532EE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9-5547-B088-73C9BA4532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ZMIENIAĆ</c:v>
                </c:pt>
                <c:pt idx="1">
                  <c:v>ZACHOWAĆ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0.39200000000000024</c:v>
                </c:pt>
                <c:pt idx="1">
                  <c:v>0.60800000000000032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09-5547-B088-73C9BA4532E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RELIGIA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C3-764B-BACC-F6ADF092215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C3-764B-BACC-F6ADF0922150}"/>
              </c:ext>
            </c:extLst>
          </c:dPt>
          <c:dLbls>
            <c:dLbl>
              <c:idx val="0"/>
              <c:layout>
                <c:manualLayout>
                  <c:x val="-0.18382603206956499"/>
                  <c:y val="7.478625817227788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C3-764B-BACC-F6ADF0922150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C3-764B-BACC-F6ADF09221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 SZKOŁACH</c:v>
                </c:pt>
                <c:pt idx="1">
                  <c:v>NA PLEBANIACH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0.37900000000000017</c:v>
                </c:pt>
                <c:pt idx="1">
                  <c:v>0.62100000000000033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C3-764B-BACC-F6ADF092215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WYCHOWANIE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64-0C4E-A7BA-96A701849549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64-0C4E-A7BA-96A701849549}"/>
              </c:ext>
            </c:extLst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64-0C4E-A7BA-96A70184954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SEKSUALNE</c:v>
                </c:pt>
                <c:pt idx="1">
                  <c:v>DO ŻYCIA W RODZINIE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0.39400000000000024</c:v>
                </c:pt>
                <c:pt idx="1">
                  <c:v>0.60600000000000032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64-0C4E-A7BA-96A70184954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CENZURA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6F-6B4E-B6A4-2667A755F65D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6F-6B4E-B6A4-2667A755F65D}"/>
              </c:ext>
            </c:extLst>
          </c:dPt>
          <c:dLbls>
            <c:dLbl>
              <c:idx val="0"/>
              <c:layout>
                <c:manualLayout>
                  <c:x val="-0.16331488639326491"/>
                  <c:y val="-5.506991250804498E-2"/>
                </c:manualLayout>
              </c:layout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6F-6B4E-B6A4-2667A755F65D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6F-6B4E-B6A4-2667A755F65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NIEDOPUSZCZALNA</c:v>
                </c:pt>
                <c:pt idx="1">
                  <c:v>CZASAMI KONIECZNA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0.39800000000000024</c:v>
                </c:pt>
                <c:pt idx="1">
                  <c:v>0.60200000000000031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6F-6B4E-B6A4-2667A755F65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9316727666"/>
          <c:h val="0.504481286808590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PRZYSZŁOŚĆ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1A-4E42-B533-7E3F1113A19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1A-4E42-B533-7E3F1113A190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A-4E42-B533-7E3F1113A19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BĘDZIE LEPIEJ</c:v>
                </c:pt>
                <c:pt idx="1">
                  <c:v>BĘDZIE GORZEJ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0.59799999999999998</c:v>
                </c:pt>
                <c:pt idx="1">
                  <c:v>0.40200000000000002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1A-4E42-B533-7E3F1113A19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MARIHUANA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14-2246-94AF-3E2E097CE848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14-2246-94AF-3E2E097CE848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4-2246-94AF-3E2E097CE8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ZABRANIAĆ</c:v>
                </c:pt>
                <c:pt idx="1">
                  <c:v>ZALEGALIZOWAĆ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0.41600000000000015</c:v>
                </c:pt>
                <c:pt idx="1">
                  <c:v>0.58399999999999996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14-2246-94AF-3E2E097CE84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79002498549465"/>
          <c:y val="0.39824461861086707"/>
          <c:w val="0.35420997501450624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FEMINIZM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41-1C46-A314-A1194A4CD73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41-1C46-A314-A1194A4CD73A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41-1C46-A314-A1194A4CD7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POPIERAM</c:v>
                </c:pt>
                <c:pt idx="1">
                  <c:v>ZWALCZAM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0.58000000000000007</c:v>
                </c:pt>
                <c:pt idx="1">
                  <c:v>0.42000000000000015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41-1C46-A314-A1194A4CD73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SPORT NARODOWY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E4-0E4C-9C3F-4883161C110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E4-0E4C-9C3F-4883161C110A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4-0E4C-9C3F-4883161C110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SKOKI</c:v>
                </c:pt>
                <c:pt idx="1">
                  <c:v>PIŁKA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0.58899999999999997</c:v>
                </c:pt>
                <c:pt idx="1">
                  <c:v>0.41100000000000014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E4-0E4C-9C3F-4883161C110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POWSTANIE WARSZAWSKIE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41-D54B-BA36-18F37379F7CF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41-D54B-BA36-18F37379F7CF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41-D54B-BA36-18F37379F7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DOBRZE, ŻE BYŁO</c:v>
                </c:pt>
                <c:pt idx="1">
                  <c:v>ZA DUŻO OFIAR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0.42600000000000021</c:v>
                </c:pt>
                <c:pt idx="1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41-D54B-BA36-18F37379F7C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KUCHNIA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0C-284B-A36C-2401B0E346C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0C-284B-A36C-2401B0E346CE}"/>
              </c:ext>
            </c:extLst>
          </c:dPt>
          <c:dLbls>
            <c:dLbl>
              <c:idx val="1"/>
              <c:layout>
                <c:manualLayout>
                  <c:x val="0.10980702005961958"/>
                  <c:y val="0.1599999861442784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0C-284B-A36C-2401B0E346C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ŚLEDZIK</c:v>
                </c:pt>
                <c:pt idx="1">
                  <c:v>SUSHI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0.86800000000000033</c:v>
                </c:pt>
                <c:pt idx="1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0C-284B-A36C-2401B0E346C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WÓDKA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9-1045-BE92-638CDB1A934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A9-1045-BE92-638CDB1A9347}"/>
              </c:ext>
            </c:extLst>
          </c:dPt>
          <c:dLbls>
            <c:dLbl>
              <c:idx val="0"/>
              <c:layout>
                <c:manualLayout>
                  <c:x val="-0.19210157237437847"/>
                  <c:y val="2.225021078016722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A9-1045-BE92-638CDB1A9347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A9-1045-BE92-638CDB1A93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PIJĘ</c:v>
                </c:pt>
                <c:pt idx="1">
                  <c:v>NIE PIJĘ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0.42200000000000021</c:v>
                </c:pt>
                <c:pt idx="1">
                  <c:v>0.57800000000000029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A9-1045-BE92-638CDB1A934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24424573011443074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PIES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1C-D440-9012-56CFB4E51E2E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1C-D440-9012-56CFB4E51E2E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1C-D440-9012-56CFB4E51E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 BUDZIE</c:v>
                </c:pt>
                <c:pt idx="1">
                  <c:v>NA KANAPIE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0.42000000000000015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1C-D440-9012-56CFB4E51E2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PIŁKA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B-5143-AA7A-46343C3A3678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B-5143-AA7A-46343C3A3678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B-5143-AA7A-46343C3A367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SIATKA</c:v>
                </c:pt>
                <c:pt idx="1">
                  <c:v>NOGA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0.42400000000000021</c:v>
                </c:pt>
                <c:pt idx="1">
                  <c:v>0.57600000000000029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9B-5143-AA7A-46343C3A367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GALERIA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E6-6C4C-880C-B7551CB44581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E6-6C4C-880C-B7551CB44581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6-6C4C-880C-B7551CB445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HANDLOWA</c:v>
                </c:pt>
                <c:pt idx="1">
                  <c:v>SZTUKI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0.56999999999999995</c:v>
                </c:pt>
                <c:pt idx="1">
                  <c:v>0.43000000000000016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E6-6C4C-880C-B7551CB4458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500+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55-1D47-932E-8645C50D0FA2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55-1D47-932E-8645C50D0FA2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5-1D47-932E-8645C50D0FA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SZKODZI BUDŻETOWI PAŃSTWA</c:v>
                </c:pt>
                <c:pt idx="1">
                  <c:v>POMAGA BUDŻETOWI DOMOWEMU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0.42900000000000021</c:v>
                </c:pt>
                <c:pt idx="1">
                  <c:v>0.57099999999999995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55-1D47-932E-8645C50D0FA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POLSKA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7-4D4D-90EB-8C64E834831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A7-4D4D-90EB-8C64E8348310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A7-4D4D-90EB-8C64E834831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EUROPA ZACHODNIA</c:v>
                </c:pt>
                <c:pt idx="1">
                  <c:v>EUROPA WSCHODNIA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0.56899999999999995</c:v>
                </c:pt>
                <c:pt idx="1">
                  <c:v>0.43100000000000022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A7-4D4D-90EB-8C64E834831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PRAWO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06-3D4F-9F00-3B7A6F834D7F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06-3D4F-9F00-3B7A6F834D7F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3D4F-9F00-3B7A6F834D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SŁUŻY KAŻDEMU</c:v>
                </c:pt>
                <c:pt idx="1">
                  <c:v>SŁUŻY WYBRANYM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0.43700000000000017</c:v>
                </c:pt>
                <c:pt idx="1">
                  <c:v>0.56299999999999994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06-3D4F-9F00-3B7A6F834D7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SKOKI NARCIARSKIE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EB-6B40-857B-4C4B59C7419A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EB-6B40-857B-4C4B59C7419A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B-6B40-857B-4C4B59C7419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KOCHAM</c:v>
                </c:pt>
                <c:pt idx="1">
                  <c:v>NUDZĄ MNIE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0.56100000000000005</c:v>
                </c:pt>
                <c:pt idx="1">
                  <c:v>0.43900000000000017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EB-6B40-857B-4C4B59C7419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SEKS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6E-2441-9AD1-47EABD3283C1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6E-2441-9AD1-47EABD3283C1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E-2441-9AD1-47EABD3283C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PRZY ŚWIETLE</c:v>
                </c:pt>
                <c:pt idx="1">
                  <c:v>PO CIEMKU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6E-2441-9AD1-47EABD3283C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POGRZEB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BF-3E40-893C-579D6C0D2EC1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BF-3E40-893C-579D6C0D2EC1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F-3E40-893C-579D6C0D2EC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TRUMNA</c:v>
                </c:pt>
                <c:pt idx="1">
                  <c:v>URNA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0.55900000000000005</c:v>
                </c:pt>
                <c:pt idx="1">
                  <c:v>0.441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BF-3E40-893C-579D6C0D2EC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BÓG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12-BC44-B638-F21CD8CBF026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12-BC44-B638-F21CD8CBF026}"/>
              </c:ext>
            </c:extLst>
          </c:dPt>
          <c:dLbls>
            <c:dLbl>
              <c:idx val="0"/>
              <c:layout>
                <c:manualLayout>
                  <c:x val="-0.15348238428524871"/>
                  <c:y val="-0.2375563494884121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12-BC44-B638-F21CD8CBF026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2-BC44-B638-F21CD8CBF02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JEST</c:v>
                </c:pt>
                <c:pt idx="1">
                  <c:v>NIE MA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0.85200000000000031</c:v>
                </c:pt>
                <c:pt idx="1">
                  <c:v>0.14800000000000008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12-BC44-B638-F21CD8CBF02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PRL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1A-9643-AC93-1C01AD16EE5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1A-9643-AC93-1C01AD16EE57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1A-9643-AC93-1C01AD16EE5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ODBUDOWA</c:v>
                </c:pt>
                <c:pt idx="1">
                  <c:v>OKUPACJA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1A-9643-AC93-1C01AD16EE5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PRACA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5B-F745-9359-4A93B4E62B74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5B-F745-9359-4A93B4E62B74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5B-F745-9359-4A93B4E62B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PASJA</c:v>
                </c:pt>
                <c:pt idx="1">
                  <c:v>KONIECZNOŚĆ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0.44600000000000001</c:v>
                </c:pt>
                <c:pt idx="1">
                  <c:v>0.55400000000000005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5B-F745-9359-4A93B4E62B7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ZDRADA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46-9C48-B357-425A807F5516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46-9C48-B357-425A807F5516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46-9C48-B357-425A807F55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MOŻNA WYBACZYĆ</c:v>
                </c:pt>
                <c:pt idx="1">
                  <c:v>PRZEKREŚLA WSZYSTKO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0.443</c:v>
                </c:pt>
                <c:pt idx="1">
                  <c:v>0.55700000000000005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46-9C48-B357-425A807F551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POLSKA ZA 100 LAT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D3-884F-A848-E5599480A904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D3-884F-A848-E5599480A904}"/>
              </c:ext>
            </c:extLst>
          </c:dPt>
          <c:dLbls>
            <c:dLbl>
              <c:idx val="0"/>
              <c:layout>
                <c:manualLayout>
                  <c:x val="-0.19486008580931641"/>
                  <c:y val="-6.768277602156508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D3-884F-A848-E5599480A904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D3-884F-A848-E5599480A90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LIDER EUROPY</c:v>
                </c:pt>
                <c:pt idx="1">
                  <c:v>SKANSEN EUROPY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0.44700000000000001</c:v>
                </c:pt>
                <c:pt idx="1">
                  <c:v>0.55300000000000005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D3-884F-A848-E5599480A90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KSW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DISCO-POLO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5D-314F-8FCF-404BBF7B45D0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5D-314F-8FCF-404BBF7B45D0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D-314F-8FCF-404BBF7B45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BARBARZYŃSTWO</c:v>
                </c:pt>
                <c:pt idx="1">
                  <c:v>SPORT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0.442</c:v>
                </c:pt>
                <c:pt idx="1">
                  <c:v>0.55800000000000005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5D-314F-8FCF-404BBF7B45D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30853523847411"/>
          <c:y val="0.39824461861086707"/>
          <c:w val="0.3306914647615267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NOBEL DLA WAŁĘSY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6-D443-8894-F0021DFBE38B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6-D443-8894-F0021DFBE38B}"/>
              </c:ext>
            </c:extLst>
          </c:dPt>
          <c:dLbls>
            <c:dLbl>
              <c:idx val="0"/>
              <c:layout>
                <c:manualLayout>
                  <c:x val="-0.21141113435662134"/>
                  <c:y val="2.16450621325202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26-D443-8894-F0021DFBE38B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26-D443-8894-F0021DFBE38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DUMA</c:v>
                </c:pt>
                <c:pt idx="1">
                  <c:v>NIEPOROZUMIENIE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0.45900000000000002</c:v>
                </c:pt>
                <c:pt idx="1">
                  <c:v>0.54100000000000004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26-D443-8894-F0021DFBE38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518277586843823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WĘGIEL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OGLĄDAM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70-8945-9565-9D4C4A29E1D3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70-8945-9565-9D4C4A29E1D3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0-8945-9565-9D4C4A29E1D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POLSKA DUMA</c:v>
                </c:pt>
                <c:pt idx="1">
                  <c:v>POLSKI PROBLEM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0.46200000000000002</c:v>
                </c:pt>
                <c:pt idx="1">
                  <c:v>0.53800000000000003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70-8945-9565-9D4C4A29E1D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713974497895"/>
          <c:y val="0.39824461861086707"/>
          <c:w val="0.33892286025502155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STAN WOJENNY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91-494F-93AC-1D27AA3471B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91-494F-93AC-1D27AA3471B7}"/>
              </c:ext>
            </c:extLst>
          </c:dPt>
          <c:dLbls>
            <c:dLbl>
              <c:idx val="0"/>
              <c:layout>
                <c:manualLayout>
                  <c:x val="-0.19486008580931641"/>
                  <c:y val="-6.768277602156508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91-494F-93AC-1D27AA3471B7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91-494F-93AC-1D27AA3471B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ZBRODNIA</c:v>
                </c:pt>
                <c:pt idx="1">
                  <c:v>KONIECZNOŚĆ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0.51500000000000001</c:v>
                </c:pt>
                <c:pt idx="1">
                  <c:v>0.48500000000000021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91-494F-93AC-1D27AA3471B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POLACY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ZAROBKI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D3-F240-B815-A91FD2791093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D3-F240-B815-A91FD2791093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D3-F240-B815-A91FD279109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WIELE NAS ŁĄCZY</c:v>
                </c:pt>
                <c:pt idx="1">
                  <c:v>WIELE NAS DZIELI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0.51300000000000001</c:v>
                </c:pt>
                <c:pt idx="1">
                  <c:v>0.48700000000000021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D3-F240-B815-A91FD279109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NIEDZIELA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15527283190773"/>
          <c:y val="0.22984113722221886"/>
          <c:w val="0.47276880298496438"/>
          <c:h val="0.689780435305210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PRACA</c:v>
                </c:pt>
              </c:strCache>
            </c:strRef>
          </c:tx>
          <c:spPr>
            <a:ln w="9525">
              <a:noFill/>
            </a:ln>
          </c:spPr>
          <c:explosion val="3"/>
          <c:dPt>
            <c:idx val="0"/>
            <c:explosion val="0"/>
            <c:spPr>
              <a:solidFill>
                <a:srgbClr val="F7F7F7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02-2248-B775-EEC489B9C397}"/>
              </c:ext>
            </c:extLst>
          </c:dPt>
          <c:dPt>
            <c:idx val="1"/>
            <c:spPr>
              <a:solidFill>
                <a:srgbClr val="EA403F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02-2248-B775-EEC489B9C397}"/>
              </c:ext>
            </c:extLst>
          </c:dPt>
          <c:dLbls>
            <c:dLbl>
              <c:idx val="0"/>
              <c:layout>
                <c:manualLayout>
                  <c:x val="-0.19486008580931641"/>
                  <c:y val="-9.65279639640389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39551058820848"/>
                      <c:h val="0.1142691764921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02-2248-B775-EEC489B9C397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2-2248-B775-EEC489B9C39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Percent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NIEHANDLOWA</c:v>
                </c:pt>
                <c:pt idx="1">
                  <c:v>HANDLOWA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0.49300000000000022</c:v>
                </c:pt>
                <c:pt idx="1">
                  <c:v>0.50700000000000001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02-2248-B775-EEC489B9C39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7224131561779"/>
          <c:y val="0.39824461861086707"/>
          <c:w val="0.30769153911800112"/>
          <c:h val="0.350509578806842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2C7F6F-54F8-8548-98B7-1F511D622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223C029-880F-B94D-8561-AB080B3E1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CF770CB-B87A-2541-A459-8052492C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7C87A62-E690-7A40-AAE9-36A37490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DE8500D-0C1F-1046-8D8D-C090C998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426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C200A9-58CB-224D-B070-02E431BA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177A194-65C4-5847-8E4F-2E4861735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F18C54-6CFA-544B-9BD1-F16FDB2E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75F616-7575-1E46-8171-72354006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A19EFDC-4F34-DC46-A643-691B1CFF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255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3A88953-A80A-A14F-B7D2-049CD809F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11611E4-3BF8-2F4B-BEB3-D2ED4516F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00D7ADB-0086-DF49-AE7D-AA63A754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1DB525D-3CB8-C543-B24F-D325D985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7D6F6BE-AEFE-F149-B89E-616DBEA8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350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04466E-7FDE-EF4E-A396-6E7CFD74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468B0A-BC8C-B84A-99CB-0208FF5A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C2D5C93-D42F-9745-BC67-555AE87E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750C27A-2A92-8441-BBF5-D296A36D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DD8C92-31DA-7F48-8D33-B9221921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60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80D76E-FCC5-F045-8BED-7ECAD666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2691411-EAE4-184F-B280-FC71461B0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63E6EEA-5B31-594B-AE2D-E28F8DFC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5A23ABF-70EC-CD49-A53A-4839B386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708E56D-F734-7B45-AE95-F4CCD218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796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7ECC69-9949-634D-B820-12FDEA81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091423D-EA70-724A-8BBB-0A250F90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1B0BD77-5588-1340-8E5C-A96FFED98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F6D101D-CA22-5F4E-AA66-0667124F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47E176E-DF8D-DA42-95F6-A8E91945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D9432D3-F761-0948-AE30-58F17437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4647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BCEA0F-490D-C64F-9E0A-D297E1EE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6D2D82F-083C-9349-BF60-2810D2347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A2DD924-5407-0A41-B21D-E6706D97A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B9E2E822-8A7D-3549-AC4F-0A57A9F40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C5B6260-6EBC-D54C-B735-71C175609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60BC858-78BE-4B4E-B48A-AA8A7A08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4347A3C-390E-2E4F-A597-115B5B05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81FE1D6-C876-E046-ADEE-B2C3261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00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D3B400-B04E-CB49-A033-5E810E3C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6FB4B18-8492-E64E-8F60-634A5B51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9298245-51D1-EE4C-B6FA-F1249A6E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524B782-E8FF-464F-AD84-D79DB494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5059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E7CC54D-EAE9-0542-BFDB-315E006E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C287C3E-031C-8B4E-8836-8ACA818C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CA295B4-EA65-894C-BF96-3BEC25E2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2191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B9B09B-3719-E349-BFB1-E0CF924C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0A68E2B-C19B-9849-B115-70335721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F16E0CF-4C1D-3C4F-9085-C17BB16D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D206988-97F6-0949-A5FB-524DAF62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777C11F-92E1-3747-A60A-D2237A23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B85D3DA-115F-5749-B310-FB34421C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104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6154D6-6461-0646-BBE1-2254DA63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06C9088-ECDF-9B4F-A8FA-74F93B2D7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21A36D5-560B-654F-AE8D-7CA1E73B1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852658E-3924-EF44-924B-092332B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2785C6B-187C-9845-9BC1-A9B2ED6C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F5BCD02-519B-3A4D-BED2-D1A118A5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525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51F7E067-1C4D-AC4E-8631-CC40896B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46E3EB9-C774-6542-9E7B-33E51869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0B488E4-E3E7-114E-9B3E-457A7A6D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D5D3-EC9C-2B48-85A3-34A209F9E950}" type="datetimeFigureOut">
              <a:rPr lang="pl-PL" smtClean="0"/>
              <a:pPr/>
              <a:t>2020-01-13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086B0FC-352E-DB47-96BA-573A00663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D5B707D-87E2-0A47-976B-2F7F2DA5C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DE4E-885D-AD4E-8767-13518E51E4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8109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94.xml"/><Relationship Id="rId4" Type="http://schemas.openxmlformats.org/officeDocument/2006/relationships/chart" Target="../charts/chart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98.xml"/><Relationship Id="rId4" Type="http://schemas.openxmlformats.org/officeDocument/2006/relationships/chart" Target="../charts/chart9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8684C21E-7C10-4C43-9A2E-23D2625978B1}"/>
              </a:ext>
            </a:extLst>
          </p:cNvPr>
          <p:cNvGrpSpPr/>
          <p:nvPr/>
        </p:nvGrpSpPr>
        <p:grpSpPr>
          <a:xfrm>
            <a:off x="1243817" y="1053463"/>
            <a:ext cx="9704367" cy="4882219"/>
            <a:chOff x="712381" y="1053463"/>
            <a:chExt cx="9704367" cy="4882219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3566A533-BDC3-F64A-B920-7811D47E3133}"/>
                </a:ext>
              </a:extLst>
            </p:cNvPr>
            <p:cNvSpPr txBox="1"/>
            <p:nvPr/>
          </p:nvSpPr>
          <p:spPr>
            <a:xfrm>
              <a:off x="871870" y="2217613"/>
              <a:ext cx="485247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5400" dirty="0">
                  <a:solidFill>
                    <a:schemeClr val="bg1"/>
                  </a:solidFill>
                </a:rPr>
                <a:t>Jaka jest </a:t>
              </a:r>
              <a:r>
                <a:rPr lang="pl-PL" sz="5400" b="1" dirty="0">
                  <a:solidFill>
                    <a:schemeClr val="bg1"/>
                  </a:solidFill>
                </a:rPr>
                <a:t>Polska</a:t>
              </a:r>
              <a:r>
                <a:rPr lang="pl-PL" sz="5400" dirty="0">
                  <a:solidFill>
                    <a:schemeClr val="bg1"/>
                  </a:solidFill>
                </a:rPr>
                <a:t>?</a:t>
              </a:r>
            </a:p>
            <a:p>
              <a:endParaRPr lang="pl-PL" sz="5400" dirty="0">
                <a:solidFill>
                  <a:schemeClr val="bg1"/>
                </a:solidFill>
              </a:endParaRPr>
            </a:p>
            <a:p>
              <a:r>
                <a:rPr lang="pl-PL" sz="3600" dirty="0">
                  <a:solidFill>
                    <a:schemeClr val="bg1"/>
                  </a:solidFill>
                </a:rPr>
                <a:t>Wyniki sondażu</a:t>
              </a: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xmlns="" id="{0C772F2F-61D3-1243-A1CC-F49AE621066A}"/>
                </a:ext>
              </a:extLst>
            </p:cNvPr>
            <p:cNvSpPr/>
            <p:nvPr/>
          </p:nvSpPr>
          <p:spPr>
            <a:xfrm>
              <a:off x="712381" y="1053463"/>
              <a:ext cx="5851932" cy="4882219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xmlns="" id="{51025AFC-48A1-C24B-AD46-9BCAAC9D7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3258" y="1053463"/>
              <a:ext cx="4533490" cy="48822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9B6B6DA1-410B-344F-A4A1-C587B9B62057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BD8E3A8-C36F-884D-A88E-07C362E71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5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E56C17B1-4AAC-BF4C-8DE7-5F85797BB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97774573"/>
              </p:ext>
            </p:extLst>
          </p:nvPr>
        </p:nvGraphicFramePr>
        <p:xfrm>
          <a:off x="504222" y="2696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92ABB69E-7D69-E14B-9AAF-D7A38397B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79353345"/>
              </p:ext>
            </p:extLst>
          </p:nvPr>
        </p:nvGraphicFramePr>
        <p:xfrm>
          <a:off x="6598407" y="27214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0C75413E-5EE8-384E-8337-57D002E2D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05938437"/>
              </p:ext>
            </p:extLst>
          </p:nvPr>
        </p:nvGraphicFramePr>
        <p:xfrm>
          <a:off x="511329" y="351499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3EDAAEFE-A3D3-784F-9065-9266B5377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14118700"/>
              </p:ext>
            </p:extLst>
          </p:nvPr>
        </p:nvGraphicFramePr>
        <p:xfrm>
          <a:off x="6611895" y="3509915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039993E7-72E8-124D-9013-09C5016506B6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6C31632-5A89-CF46-A3CA-D3FF52F00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5E1E1555-3DAA-094F-9FB5-E20557F0E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4573801"/>
              </p:ext>
            </p:extLst>
          </p:nvPr>
        </p:nvGraphicFramePr>
        <p:xfrm>
          <a:off x="516922" y="2696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0D49B000-9E52-874F-8887-374153B76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15017940"/>
              </p:ext>
            </p:extLst>
          </p:nvPr>
        </p:nvGraphicFramePr>
        <p:xfrm>
          <a:off x="6579177" y="2696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17853783-5A65-A241-8B01-2AF93E5FC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22663287"/>
              </p:ext>
            </p:extLst>
          </p:nvPr>
        </p:nvGraphicFramePr>
        <p:xfrm>
          <a:off x="487531" y="3534733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B5BCD073-08E4-C041-850F-9D1BC3DAB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50873130"/>
              </p:ext>
            </p:extLst>
          </p:nvPr>
        </p:nvGraphicFramePr>
        <p:xfrm>
          <a:off x="6579177" y="353567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C506AE8C-1683-8F49-AC19-036B536FB6C4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E2771A3-FC22-B045-9CE7-CC5C71519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1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EE547743-99ED-124C-85DE-AA5C5C9E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721230"/>
              </p:ext>
            </p:extLst>
          </p:nvPr>
        </p:nvGraphicFramePr>
        <p:xfrm>
          <a:off x="495877" y="29695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CBCE986A-B2A6-F444-B0DB-4ABE2CC713C4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476C0D4-73E9-F740-B9C2-30278728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0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FAD9979-F131-1F44-8D05-A4EFCD30B9D0}"/>
              </a:ext>
            </a:extLst>
          </p:cNvPr>
          <p:cNvSpPr txBox="1"/>
          <p:nvPr/>
        </p:nvSpPr>
        <p:spPr>
          <a:xfrm>
            <a:off x="6564313" y="2731094"/>
            <a:ext cx="54611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0" dirty="0">
                <a:solidFill>
                  <a:schemeClr val="bg1"/>
                </a:solidFill>
              </a:rPr>
              <a:t>79-70% </a:t>
            </a:r>
          </a:p>
        </p:txBody>
      </p:sp>
      <p:sp>
        <p:nvSpPr>
          <p:cNvPr id="4" name="Strzałka w górę i w dół 3">
            <a:extLst>
              <a:ext uri="{FF2B5EF4-FFF2-40B4-BE49-F238E27FC236}">
                <a16:creationId xmlns:a16="http://schemas.microsoft.com/office/drawing/2014/main" xmlns="" id="{1267D8B6-3DF9-754B-A3F6-0A5BD466CF24}"/>
              </a:ext>
            </a:extLst>
          </p:cNvPr>
          <p:cNvSpPr/>
          <p:nvPr/>
        </p:nvSpPr>
        <p:spPr>
          <a:xfrm>
            <a:off x="3508741" y="1462715"/>
            <a:ext cx="882502" cy="4402111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816FECB-C5B8-9942-93D3-D9F00D381D04}"/>
              </a:ext>
            </a:extLst>
          </p:cNvPr>
          <p:cNvSpPr txBox="1"/>
          <p:nvPr/>
        </p:nvSpPr>
        <p:spPr>
          <a:xfrm>
            <a:off x="3312041" y="5914390"/>
            <a:ext cx="203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A403F"/>
                </a:solidFill>
              </a:rPr>
              <a:t>Kwestie, które </a:t>
            </a:r>
            <a:r>
              <a:rPr lang="pl-PL" b="1" dirty="0">
                <a:solidFill>
                  <a:schemeClr val="bg1"/>
                </a:solidFill>
              </a:rPr>
              <a:t>RÓŻNIĄ NAS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7590C99-9B39-9D48-8803-89FBC6A026E5}"/>
              </a:ext>
            </a:extLst>
          </p:cNvPr>
          <p:cNvSpPr txBox="1"/>
          <p:nvPr/>
        </p:nvSpPr>
        <p:spPr>
          <a:xfrm>
            <a:off x="3312041" y="585569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Kwestie, które </a:t>
            </a:r>
          </a:p>
          <a:p>
            <a:r>
              <a:rPr lang="pl-PL" b="1" dirty="0">
                <a:solidFill>
                  <a:srgbClr val="EA403F"/>
                </a:solidFill>
              </a:rPr>
              <a:t>ŁĄCZĄ NAS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97232A6-1319-0049-B17E-F2E2A1A0CC6F}"/>
              </a:ext>
            </a:extLst>
          </p:cNvPr>
          <p:cNvSpPr/>
          <p:nvPr/>
        </p:nvSpPr>
        <p:spPr>
          <a:xfrm>
            <a:off x="6564313" y="2599593"/>
            <a:ext cx="299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7E6E6"/>
                </a:solidFill>
              </a:rPr>
              <a:t>poziom zgodności odpowiedzi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A5166F7E-A6E2-1649-B4B0-70F6B947A971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4A20D2C-5985-8240-AD5D-18CD4A84E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5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FDDE9769-FA9F-224E-A295-528E3857F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26150829"/>
              </p:ext>
            </p:extLst>
          </p:nvPr>
        </p:nvGraphicFramePr>
        <p:xfrm>
          <a:off x="495877" y="352116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0937D0D2-8D58-E449-9FDE-9AD18B0E8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563746"/>
              </p:ext>
            </p:extLst>
          </p:nvPr>
        </p:nvGraphicFramePr>
        <p:xfrm>
          <a:off x="508577" y="28339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F5B3E860-0EDA-964E-B197-92F157523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29357251"/>
              </p:ext>
            </p:extLst>
          </p:nvPr>
        </p:nvGraphicFramePr>
        <p:xfrm>
          <a:off x="6580778" y="3531885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96ADC5AE-FB60-9144-A787-F3E8D12BB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27982140"/>
              </p:ext>
            </p:extLst>
          </p:nvPr>
        </p:nvGraphicFramePr>
        <p:xfrm>
          <a:off x="6585269" y="285372"/>
          <a:ext cx="4767367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55022EBB-B5E8-1C4A-9092-E6B47D732FF0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040E6EA-B7C2-E24D-A9CC-FDA23BA30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9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C026CE23-A07F-B443-A89F-3B481F120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37922832"/>
              </p:ext>
            </p:extLst>
          </p:nvPr>
        </p:nvGraphicFramePr>
        <p:xfrm>
          <a:off x="6590138" y="285203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F3E2C7C9-FF6E-0848-B8D5-64A3F9C7D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4193519"/>
              </p:ext>
            </p:extLst>
          </p:nvPr>
        </p:nvGraphicFramePr>
        <p:xfrm>
          <a:off x="6584119" y="353567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E35F502B-2F55-C848-9116-303669074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4429750"/>
              </p:ext>
            </p:extLst>
          </p:nvPr>
        </p:nvGraphicFramePr>
        <p:xfrm>
          <a:off x="502634" y="3535679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FB91CF62-93BB-A046-8428-EB32B3EF1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52440071"/>
              </p:ext>
            </p:extLst>
          </p:nvPr>
        </p:nvGraphicFramePr>
        <p:xfrm>
          <a:off x="516922" y="283025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768DC620-6400-1D4E-9D22-FA21A9E5C6FE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A17862C-3976-5142-8994-EAF5869B2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3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313298C8-EAFB-3F4F-9B6A-64CDA0191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48603031"/>
              </p:ext>
            </p:extLst>
          </p:nvPr>
        </p:nvGraphicFramePr>
        <p:xfrm>
          <a:off x="504222" y="286292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35E44E7F-8761-8449-8C05-F62300633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17495625"/>
              </p:ext>
            </p:extLst>
          </p:nvPr>
        </p:nvGraphicFramePr>
        <p:xfrm>
          <a:off x="504300" y="352471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CCC58DE7-02D1-A448-B598-2D23DFBA6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43412003"/>
              </p:ext>
            </p:extLst>
          </p:nvPr>
        </p:nvGraphicFramePr>
        <p:xfrm>
          <a:off x="6598485" y="352471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FDFC3E2B-FBED-F74A-8C7C-55A43B43E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38030376"/>
              </p:ext>
            </p:extLst>
          </p:nvPr>
        </p:nvGraphicFramePr>
        <p:xfrm>
          <a:off x="6585785" y="286837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8D92921C-1D57-BD4E-8D77-D779A9575FE2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FF097BE-6F03-334D-9DE2-79AB6FB66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5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0917C7A9-919B-F545-89BD-A77BD863D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97394739"/>
              </p:ext>
            </p:extLst>
          </p:nvPr>
        </p:nvGraphicFramePr>
        <p:xfrm>
          <a:off x="495876" y="283391"/>
          <a:ext cx="4767367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E7C64E03-8E83-8945-A7DC-71659BD55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2606170"/>
              </p:ext>
            </p:extLst>
          </p:nvPr>
        </p:nvGraphicFramePr>
        <p:xfrm>
          <a:off x="6600300" y="28339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30E4F40E-0CD0-894E-BFEC-ED40B1525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76686994"/>
              </p:ext>
            </p:extLst>
          </p:nvPr>
        </p:nvGraphicFramePr>
        <p:xfrm>
          <a:off x="506335" y="3534733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DB56EB97-BF85-A942-BC0A-312A31EEC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8181187"/>
              </p:ext>
            </p:extLst>
          </p:nvPr>
        </p:nvGraphicFramePr>
        <p:xfrm>
          <a:off x="6583320" y="3529875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797D6353-CEDA-4041-BD07-37D1BB570F16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F791946-8317-B549-AC81-3E5E23C02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5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7171A406-51EE-F84B-81F1-498A10C60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517789"/>
              </p:ext>
            </p:extLst>
          </p:nvPr>
        </p:nvGraphicFramePr>
        <p:xfrm>
          <a:off x="508000" y="29845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7576D0A9-4A1B-A449-BB2F-ED311DC18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0439601"/>
              </p:ext>
            </p:extLst>
          </p:nvPr>
        </p:nvGraphicFramePr>
        <p:xfrm>
          <a:off x="6591300" y="28339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9005C41B-6E9C-E94B-AA16-436C0026B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74170236"/>
              </p:ext>
            </p:extLst>
          </p:nvPr>
        </p:nvGraphicFramePr>
        <p:xfrm>
          <a:off x="495300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C2994B38-CBB1-314F-A404-3B99FDD24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7566791"/>
              </p:ext>
            </p:extLst>
          </p:nvPr>
        </p:nvGraphicFramePr>
        <p:xfrm>
          <a:off x="6579691" y="352515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F68AC542-B02C-AF47-A8F3-98E5C9481E9D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A228793-27D0-CE40-8F6C-A30882CC2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9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E5CEB8C7-712D-DA4D-ABC0-1A3698A3A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5242110"/>
              </p:ext>
            </p:extLst>
          </p:nvPr>
        </p:nvGraphicFramePr>
        <p:xfrm>
          <a:off x="484778" y="28049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01883A3-EF1C-1744-B09E-9B73A4C09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31012339"/>
              </p:ext>
            </p:extLst>
          </p:nvPr>
        </p:nvGraphicFramePr>
        <p:xfrm>
          <a:off x="6591300" y="30008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885D27D4-6F33-8143-8DEC-274DA5108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62009538"/>
              </p:ext>
            </p:extLst>
          </p:nvPr>
        </p:nvGraphicFramePr>
        <p:xfrm>
          <a:off x="509091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C99BFD9C-7784-704F-8F99-906C750C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24380357"/>
              </p:ext>
            </p:extLst>
          </p:nvPr>
        </p:nvGraphicFramePr>
        <p:xfrm>
          <a:off x="6590213" y="351155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8531A0A5-A054-124D-838F-FB01D6155CAC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AF4AF37-ED81-F044-8B58-CE01B7BC9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7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xmlns="" id="{B5686E66-4AFF-E44D-85BE-79B324050476}"/>
              </a:ext>
            </a:extLst>
          </p:cNvPr>
          <p:cNvCxnSpPr>
            <a:cxnSpLocks/>
          </p:cNvCxnSpPr>
          <p:nvPr/>
        </p:nvCxnSpPr>
        <p:spPr>
          <a:xfrm>
            <a:off x="520995" y="698659"/>
            <a:ext cx="109834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7DD619A-E298-A84D-975C-8EEDFA112C90}"/>
              </a:ext>
            </a:extLst>
          </p:cNvPr>
          <p:cNvSpPr txBox="1"/>
          <p:nvPr/>
        </p:nvSpPr>
        <p:spPr>
          <a:xfrm>
            <a:off x="520995" y="236994"/>
            <a:ext cx="362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O KAMPANII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0FCF3A08-718E-7D45-A108-3B69E64B686F}"/>
              </a:ext>
            </a:extLst>
          </p:cNvPr>
          <p:cNvSpPr/>
          <p:nvPr/>
        </p:nvSpPr>
        <p:spPr>
          <a:xfrm>
            <a:off x="520995" y="1127033"/>
            <a:ext cx="1098343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b="1" i="1" dirty="0">
                <a:solidFill>
                  <a:srgbClr val="EA403F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Jesteśmy różni. Jesteśmy Polską.</a:t>
            </a:r>
            <a:r>
              <a:rPr lang="pl-PL" sz="2000" b="1" dirty="0">
                <a:solidFill>
                  <a:srgbClr val="EA403F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Kampania społeczna na 100-lecie niepodległości </a:t>
            </a:r>
            <a:endParaRPr lang="pl-PL" sz="16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  <a:endParaRPr lang="pl-PL" sz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Czym Polki i Polacy różnią się, a co ich łączy?  Czy uważają, że węgiel to polska duma czy może polski problem? </a:t>
            </a:r>
          </a:p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 sądzą o żołnierzach wyklętych? Kto jest dla nich autorytetem kulinarnym? </a:t>
            </a:r>
          </a:p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pytań na stulecie to quiz przygotowany w ramach kampanii „Jesteśmy różni. Jesteśmy Polską”. </a:t>
            </a: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Pomysł na kampanię wziął się ze zmęczenia wszechobecną opowieścią o dwóch wrogich plemionach, a także z potrzeby bardziej radosnego i mniej oficjalnego świętowania odzyskania niepodległości.</a:t>
            </a:r>
          </a:p>
          <a:p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Podstawowym elementem kampanii jest strona internetowa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www.jakajestpolska.pl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z quizem zawierającym setkę pytań do internautów –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pytań o sprawy ważne, ale również takich dotyczących naszego codziennego życia, pytań poważnych i żartobliwych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Internauci mogą sprawdzić, na ile ich odpowiedzi są zbieżne lub różnią się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od opinii Polek i Polaków zebranych w reprezentatywnym internetowym badaniu przeprowadzonym w grudniu 2018 przez firmy badawcze </a:t>
            </a:r>
            <a:r>
              <a:rPr lang="pl-PL" b="1" dirty="0" err="1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Diffrence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 Ariadna. </a:t>
            </a:r>
          </a:p>
          <a:p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Wyniki tego ogólnopolskiego badania prezentujemy w niniejszym raporcie. </a:t>
            </a: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31E3DA83-2171-B842-9CA7-BAC65D2DD450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E29C841-5E9A-F74E-9DB1-7FC30F50F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4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8B6019EE-8606-DE46-ACFC-2BAA94747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8080974"/>
              </p:ext>
            </p:extLst>
          </p:nvPr>
        </p:nvGraphicFramePr>
        <p:xfrm>
          <a:off x="6596231" y="27286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A8A19207-F318-0B4D-8448-CF7E9F0E4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52648887"/>
              </p:ext>
            </p:extLst>
          </p:nvPr>
        </p:nvGraphicFramePr>
        <p:xfrm>
          <a:off x="504825" y="28865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0D792638-30DA-414F-B267-035EC3D1D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3932937"/>
              </p:ext>
            </p:extLst>
          </p:nvPr>
        </p:nvGraphicFramePr>
        <p:xfrm>
          <a:off x="495300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09A638E0-772B-FD46-8246-5347919C7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15442811"/>
              </p:ext>
            </p:extLst>
          </p:nvPr>
        </p:nvGraphicFramePr>
        <p:xfrm>
          <a:off x="6588759" y="3540579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482386C3-EFDB-0340-9C84-9A033C47940A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20D1BCFB-0F25-1046-A74F-81C291478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8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19976C4A-2B79-8E45-A968-E8C34B453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91037398"/>
              </p:ext>
            </p:extLst>
          </p:nvPr>
        </p:nvGraphicFramePr>
        <p:xfrm>
          <a:off x="497840" y="30280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4CCD8B14-055C-D34E-81DB-E0BD0FE2C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87007519"/>
              </p:ext>
            </p:extLst>
          </p:nvPr>
        </p:nvGraphicFramePr>
        <p:xfrm>
          <a:off x="6583531" y="28738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44CEE66A-0578-6D4A-ABBE-2E635B9AC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65285497"/>
              </p:ext>
            </p:extLst>
          </p:nvPr>
        </p:nvGraphicFramePr>
        <p:xfrm>
          <a:off x="6586283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034D672D-CF4F-5446-8B3F-FCEA8C673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2831307"/>
              </p:ext>
            </p:extLst>
          </p:nvPr>
        </p:nvGraphicFramePr>
        <p:xfrm>
          <a:off x="504825" y="354058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90F95882-8EA8-6649-B8BD-665AC0381DE6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2FD7FE8-4AB5-F146-A741-962F816A4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FAD9979-F131-1F44-8D05-A4EFCD30B9D0}"/>
              </a:ext>
            </a:extLst>
          </p:cNvPr>
          <p:cNvSpPr txBox="1"/>
          <p:nvPr/>
        </p:nvSpPr>
        <p:spPr>
          <a:xfrm>
            <a:off x="6564313" y="3358403"/>
            <a:ext cx="55249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69-</a:t>
            </a:r>
            <a:r>
              <a:rPr lang="pl-PL" sz="11500" dirty="0">
                <a:solidFill>
                  <a:prstClr val="white"/>
                </a:solidFill>
                <a:latin typeface="Calibri" panose="020F0502020204030204"/>
              </a:rPr>
              <a:t>6</a:t>
            </a:r>
            <a:r>
              <a:rPr kumimoji="0" lang="pl-PL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</a:t>
            </a:r>
          </a:p>
        </p:txBody>
      </p:sp>
      <p:sp>
        <p:nvSpPr>
          <p:cNvPr id="4" name="Strzałka w górę i w dół 3">
            <a:extLst>
              <a:ext uri="{FF2B5EF4-FFF2-40B4-BE49-F238E27FC236}">
                <a16:creationId xmlns:a16="http://schemas.microsoft.com/office/drawing/2014/main" xmlns="" id="{8205B768-0525-004C-ABB9-09E5D134A592}"/>
              </a:ext>
            </a:extLst>
          </p:cNvPr>
          <p:cNvSpPr/>
          <p:nvPr/>
        </p:nvSpPr>
        <p:spPr>
          <a:xfrm>
            <a:off x="3508741" y="1462715"/>
            <a:ext cx="882502" cy="4402111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22CC0D0-2892-F74F-B063-57121881CC6D}"/>
              </a:ext>
            </a:extLst>
          </p:cNvPr>
          <p:cNvSpPr txBox="1"/>
          <p:nvPr/>
        </p:nvSpPr>
        <p:spPr>
          <a:xfrm>
            <a:off x="3312041" y="5914390"/>
            <a:ext cx="203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A403F"/>
                </a:solidFill>
              </a:rPr>
              <a:t>Kwestie, które </a:t>
            </a:r>
            <a:r>
              <a:rPr lang="pl-PL" b="1" dirty="0">
                <a:solidFill>
                  <a:schemeClr val="bg1"/>
                </a:solidFill>
              </a:rPr>
              <a:t>RÓŻNIĄ NAS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971EFAE-28E3-A045-A73E-24982CC8D169}"/>
              </a:ext>
            </a:extLst>
          </p:cNvPr>
          <p:cNvSpPr txBox="1"/>
          <p:nvPr/>
        </p:nvSpPr>
        <p:spPr>
          <a:xfrm>
            <a:off x="3312041" y="585569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Kwestie, które </a:t>
            </a:r>
          </a:p>
          <a:p>
            <a:r>
              <a:rPr lang="pl-PL" b="1" dirty="0">
                <a:solidFill>
                  <a:srgbClr val="EA403F"/>
                </a:solidFill>
              </a:rPr>
              <a:t>ŁĄCZĄ NAS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DA1967F-8CA3-714E-A155-FE31EF085868}"/>
              </a:ext>
            </a:extLst>
          </p:cNvPr>
          <p:cNvSpPr/>
          <p:nvPr/>
        </p:nvSpPr>
        <p:spPr>
          <a:xfrm>
            <a:off x="6564313" y="3290711"/>
            <a:ext cx="299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7E6E6"/>
                </a:solidFill>
              </a:rPr>
              <a:t>poziom zgodności odpowiedzi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1DD6A9B-0062-4841-B7A6-3C725225607D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0207E84-32B5-4447-89DC-861C527F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4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1E63ED37-CD18-874B-A728-785507313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8228794"/>
              </p:ext>
            </p:extLst>
          </p:nvPr>
        </p:nvGraphicFramePr>
        <p:xfrm>
          <a:off x="499657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11DCCF56-3DA1-4C45-82A1-2AA6B4F6A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30868733"/>
              </p:ext>
            </p:extLst>
          </p:nvPr>
        </p:nvGraphicFramePr>
        <p:xfrm>
          <a:off x="6587522" y="283025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7AE2D34B-B33A-084A-9D09-19630CFE3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00889512"/>
              </p:ext>
            </p:extLst>
          </p:nvPr>
        </p:nvGraphicFramePr>
        <p:xfrm>
          <a:off x="495877" y="285569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A5947D93-D102-0D4F-B94B-8BEEA7BF1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53300787"/>
              </p:ext>
            </p:extLst>
          </p:nvPr>
        </p:nvGraphicFramePr>
        <p:xfrm>
          <a:off x="6579177" y="35081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E8C827D9-0B12-FF49-8E93-2ECC98D9E149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0609311-F576-3D47-BF41-3484E1A0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5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4AE29BF2-C611-C845-9400-70CC8106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33249053"/>
              </p:ext>
            </p:extLst>
          </p:nvPr>
        </p:nvGraphicFramePr>
        <p:xfrm>
          <a:off x="497478" y="299718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221AF8AC-A08D-B44F-A90C-7B65C367E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74991265"/>
              </p:ext>
            </p:extLst>
          </p:nvPr>
        </p:nvGraphicFramePr>
        <p:xfrm>
          <a:off x="6593478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A0EC6B2E-690B-544E-9989-50AC3337D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18299241"/>
              </p:ext>
            </p:extLst>
          </p:nvPr>
        </p:nvGraphicFramePr>
        <p:xfrm>
          <a:off x="489133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33937469-C651-8C4F-9D99-D32CA8F1C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918788"/>
              </p:ext>
            </p:extLst>
          </p:nvPr>
        </p:nvGraphicFramePr>
        <p:xfrm>
          <a:off x="6597833" y="283753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6AA4F78D-65BC-4346-B50C-7100063CCE9D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09F2F37-EBC7-284E-BB3A-15DA2B36C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9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33B12CEA-B4A0-BC49-B101-D44952454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4513098"/>
              </p:ext>
            </p:extLst>
          </p:nvPr>
        </p:nvGraphicFramePr>
        <p:xfrm>
          <a:off x="6592391" y="285569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AE4CA583-A6AD-6E44-BEFB-E11655530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78173893"/>
              </p:ext>
            </p:extLst>
          </p:nvPr>
        </p:nvGraphicFramePr>
        <p:xfrm>
          <a:off x="496391" y="28375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E25336C9-F2E6-5A46-8876-5AA2A3261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51251276"/>
              </p:ext>
            </p:extLst>
          </p:nvPr>
        </p:nvGraphicFramePr>
        <p:xfrm>
          <a:off x="504222" y="35208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7159B16A-9CA2-F24B-94E4-E3823BD68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13331971"/>
              </p:ext>
            </p:extLst>
          </p:nvPr>
        </p:nvGraphicFramePr>
        <p:xfrm>
          <a:off x="6579691" y="35208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61FE21A7-6842-884E-91F5-DD06E5985F09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5B2146FA-4397-2142-82A7-17B2B3033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1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0CC50859-EAA5-444C-9653-CD85A6D0D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65989719"/>
              </p:ext>
            </p:extLst>
          </p:nvPr>
        </p:nvGraphicFramePr>
        <p:xfrm>
          <a:off x="496391" y="30008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093291A8-6216-9F4C-B65E-1665D33A4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1407001"/>
              </p:ext>
            </p:extLst>
          </p:nvPr>
        </p:nvGraphicFramePr>
        <p:xfrm>
          <a:off x="6580778" y="28738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1CFFF2FE-45AA-A14C-A5DE-C48B25AFE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6088924"/>
              </p:ext>
            </p:extLst>
          </p:nvPr>
        </p:nvGraphicFramePr>
        <p:xfrm>
          <a:off x="504222" y="35208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11ABF582-E322-0444-9806-19B0C8167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48342395"/>
              </p:ext>
            </p:extLst>
          </p:nvPr>
        </p:nvGraphicFramePr>
        <p:xfrm>
          <a:off x="6579177" y="35208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6C1CC693-6C5E-A54A-860A-95351E51554C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F5AA3F3-A0B4-7A4B-B9BF-9B9701A41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9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383063D6-8E67-504F-B1F0-FE4A2BDE0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37543541"/>
              </p:ext>
            </p:extLst>
          </p:nvPr>
        </p:nvGraphicFramePr>
        <p:xfrm>
          <a:off x="509091" y="28556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D9FAA6C6-4E94-9D4F-B9D5-D6BAA22C7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58171353"/>
              </p:ext>
            </p:extLst>
          </p:nvPr>
        </p:nvGraphicFramePr>
        <p:xfrm>
          <a:off x="6579177" y="28339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4D408E46-0EA0-E445-A8A7-1F67C174E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86686957"/>
              </p:ext>
            </p:extLst>
          </p:nvPr>
        </p:nvGraphicFramePr>
        <p:xfrm>
          <a:off x="6579177" y="350846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C92AF1DA-5A34-EB4E-8076-0A9A9DA5B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95972052"/>
              </p:ext>
            </p:extLst>
          </p:nvPr>
        </p:nvGraphicFramePr>
        <p:xfrm>
          <a:off x="498269" y="3519351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5C6F78A-CC5B-C946-8782-18A5D05618A7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928D0B6-E545-1A4E-B396-527F961E1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1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F43D5F6B-D39E-FC49-BD07-9182780E3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2668991"/>
              </p:ext>
            </p:extLst>
          </p:nvPr>
        </p:nvGraphicFramePr>
        <p:xfrm>
          <a:off x="504222" y="28339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4350A44D-2E9F-BE41-9A44-DAAFA4760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57953543"/>
              </p:ext>
            </p:extLst>
          </p:nvPr>
        </p:nvGraphicFramePr>
        <p:xfrm>
          <a:off x="6591876" y="298086"/>
          <a:ext cx="4890401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529F2BA7-909D-1541-88FB-124BDA8CCED6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C9BFCFF-4588-5047-AC77-DB8EF6954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3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FAD9979-F131-1F44-8D05-A4EFCD30B9D0}"/>
              </a:ext>
            </a:extLst>
          </p:cNvPr>
          <p:cNvSpPr txBox="1"/>
          <p:nvPr/>
        </p:nvSpPr>
        <p:spPr>
          <a:xfrm>
            <a:off x="6564312" y="4921526"/>
            <a:ext cx="57913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500" dirty="0">
                <a:solidFill>
                  <a:prstClr val="white"/>
                </a:solidFill>
                <a:latin typeface="Calibri" panose="020F0502020204030204"/>
              </a:rPr>
              <a:t>&lt;</a:t>
            </a:r>
            <a:r>
              <a:rPr kumimoji="0" lang="pl-PL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60% </a:t>
            </a:r>
          </a:p>
        </p:txBody>
      </p:sp>
      <p:sp>
        <p:nvSpPr>
          <p:cNvPr id="4" name="Strzałka w górę i w dół 3">
            <a:extLst>
              <a:ext uri="{FF2B5EF4-FFF2-40B4-BE49-F238E27FC236}">
                <a16:creationId xmlns:a16="http://schemas.microsoft.com/office/drawing/2014/main" xmlns="" id="{E44AFAFA-FD4F-944E-BC73-0B230300887C}"/>
              </a:ext>
            </a:extLst>
          </p:cNvPr>
          <p:cNvSpPr/>
          <p:nvPr/>
        </p:nvSpPr>
        <p:spPr>
          <a:xfrm>
            <a:off x="3508741" y="1462715"/>
            <a:ext cx="882502" cy="4402111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48BA52E-23DC-5547-A86E-A4149A157ABD}"/>
              </a:ext>
            </a:extLst>
          </p:cNvPr>
          <p:cNvSpPr txBox="1"/>
          <p:nvPr/>
        </p:nvSpPr>
        <p:spPr>
          <a:xfrm>
            <a:off x="3312041" y="5914390"/>
            <a:ext cx="203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A403F"/>
                </a:solidFill>
              </a:rPr>
              <a:t>Kwestie, które </a:t>
            </a:r>
            <a:r>
              <a:rPr lang="pl-PL" b="1" dirty="0">
                <a:solidFill>
                  <a:schemeClr val="bg1"/>
                </a:solidFill>
              </a:rPr>
              <a:t>RÓŻNIĄ NAS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BDC00C6-0C45-CA44-9C23-D1EB61C4C1D2}"/>
              </a:ext>
            </a:extLst>
          </p:cNvPr>
          <p:cNvSpPr txBox="1"/>
          <p:nvPr/>
        </p:nvSpPr>
        <p:spPr>
          <a:xfrm>
            <a:off x="3312041" y="585569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Kwestie, które </a:t>
            </a:r>
          </a:p>
          <a:p>
            <a:r>
              <a:rPr lang="pl-PL" b="1" dirty="0">
                <a:solidFill>
                  <a:srgbClr val="EA403F"/>
                </a:solidFill>
              </a:rPr>
              <a:t>ŁĄCZĄ NAS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362969B2-A1D7-D24F-A206-B0635C07076C}"/>
              </a:ext>
            </a:extLst>
          </p:cNvPr>
          <p:cNvSpPr/>
          <p:nvPr/>
        </p:nvSpPr>
        <p:spPr>
          <a:xfrm>
            <a:off x="6564313" y="4768639"/>
            <a:ext cx="299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7E6E6"/>
                </a:solidFill>
              </a:rPr>
              <a:t>poziom zgodności odpowiedzi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5301195-0260-D840-84D0-AE76226EF780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CF71717-156C-174F-9C9C-25F4CEBB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5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xmlns="" id="{D56D809B-23B2-944E-B65E-BD2CF1068BD2}"/>
              </a:ext>
            </a:extLst>
          </p:cNvPr>
          <p:cNvCxnSpPr>
            <a:cxnSpLocks/>
          </p:cNvCxnSpPr>
          <p:nvPr/>
        </p:nvCxnSpPr>
        <p:spPr>
          <a:xfrm>
            <a:off x="520995" y="698659"/>
            <a:ext cx="109834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2355D10-93C6-5E4B-86F3-90D9EEDE84C8}"/>
              </a:ext>
            </a:extLst>
          </p:cNvPr>
          <p:cNvSpPr txBox="1"/>
          <p:nvPr/>
        </p:nvSpPr>
        <p:spPr>
          <a:xfrm>
            <a:off x="520995" y="236994"/>
            <a:ext cx="362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SONDAŻU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FD1A9AF-36B0-7E4C-B65B-25FAC6C3E1A0}"/>
              </a:ext>
            </a:extLst>
          </p:cNvPr>
          <p:cNvSpPr/>
          <p:nvPr/>
        </p:nvSpPr>
        <p:spPr>
          <a:xfrm>
            <a:off x="616686" y="3913356"/>
            <a:ext cx="928222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b="1" dirty="0">
                <a:solidFill>
                  <a:srgbClr val="EA403F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Przykłady pytań i odpowiedzi z badania:</a:t>
            </a:r>
          </a:p>
          <a:p>
            <a:pPr algn="just">
              <a:spcAft>
                <a:spcPts val="0"/>
              </a:spcAft>
            </a:pPr>
            <a:endParaRPr lang="pl-PL" b="1" dirty="0">
              <a:solidFill>
                <a:srgbClr val="EA403F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badaniu poprosiliśmy Polaków i Polki o wyrażenie opinii na temat różnych zagadnień, dotyczących m.in. historii, religii czy stylu życia np.:</a:t>
            </a:r>
            <a:endParaRPr lang="pl-PL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  <a:endParaRPr lang="pl-PL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Arial" panose="020B0604020202020204" pitchFamily="34" charset="0"/>
              <a:buChar char="·"/>
              <a:tabLst>
                <a:tab pos="449580" algn="l"/>
              </a:tabLst>
            </a:pPr>
            <a:r>
              <a:rPr lang="pl-PL" sz="1600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71% uważa, że disco polo to zabawa, 29%, że obciach.</a:t>
            </a:r>
            <a:endParaRPr lang="pl-PL" sz="1600" kern="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Symbol" pitchFamily="2" charset="2"/>
              <a:cs typeface="Calibri" panose="020F0502020204030204" pitchFamily="34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Arial" panose="020B0604020202020204" pitchFamily="34" charset="0"/>
              <a:buChar char="·"/>
              <a:tabLst>
                <a:tab pos="449580" algn="l"/>
              </a:tabLst>
            </a:pPr>
            <a:r>
              <a:rPr lang="pl-PL" sz="1600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dla 46% węgiel to polska duma, dla 54% polski problem.</a:t>
            </a:r>
            <a:endParaRPr lang="pl-PL" sz="1600" u="none" strike="noStrike" kern="0" spc="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Symbol" pitchFamily="2" charset="2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A7E724C-21C6-6849-B59A-401709927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6" t="62429" r="17888" b="8424"/>
          <a:stretch/>
        </p:blipFill>
        <p:spPr>
          <a:xfrm>
            <a:off x="2381693" y="2690576"/>
            <a:ext cx="1681850" cy="59629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7AE7EA7-76B5-3A43-B0CD-FC44913FE182}"/>
              </a:ext>
            </a:extLst>
          </p:cNvPr>
          <p:cNvSpPr txBox="1"/>
          <p:nvPr/>
        </p:nvSpPr>
        <p:spPr>
          <a:xfrm>
            <a:off x="520995" y="1160324"/>
            <a:ext cx="1098343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srgbClr val="EA4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Metodologia:</a:t>
            </a:r>
          </a:p>
          <a:p>
            <a:pPr>
              <a:spcBef>
                <a:spcPts val="600"/>
              </a:spcBef>
            </a:pP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Badanie zostało zrealizowane przez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przeprowadzone na panelu Ariadna w dniach 14-17.12.2018. Próba ogólnopolska osób od 18 lat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wzywż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(N=1044). Kwoty dobrane wg reprezentacji w populacji dla płci, wieku i wielkości miejscowości zamieszkiwania ogółu Polaków. Metoda: CAWI.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5896C38-22B0-8C44-81FE-280C7C0D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1" t="63924" r="50978" b="6929"/>
          <a:stretch/>
        </p:blipFill>
        <p:spPr>
          <a:xfrm>
            <a:off x="616687" y="2690037"/>
            <a:ext cx="1652769" cy="59683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4AC6C451-1599-0D40-8F50-B4E8C2CEE47E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1179792-B29B-C641-A08B-8236DA01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9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3458D63B-1595-B349-807A-FDAD3F414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95526508"/>
              </p:ext>
            </p:extLst>
          </p:nvPr>
        </p:nvGraphicFramePr>
        <p:xfrm>
          <a:off x="504222" y="28425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A8E83F97-4FE5-814D-9220-A28F5FDB4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60501426"/>
              </p:ext>
            </p:extLst>
          </p:nvPr>
        </p:nvGraphicFramePr>
        <p:xfrm>
          <a:off x="510179" y="351899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690F3C03-1195-1949-A00F-183FB5C7D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62900439"/>
              </p:ext>
            </p:extLst>
          </p:nvPr>
        </p:nvGraphicFramePr>
        <p:xfrm>
          <a:off x="6566991" y="351899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DFCCB669-B3E4-8441-9FB0-4ADB677B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1493128"/>
              </p:ext>
            </p:extLst>
          </p:nvPr>
        </p:nvGraphicFramePr>
        <p:xfrm>
          <a:off x="6579691" y="292824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77275A-8642-3243-8D15-178AB1238090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5DBE5E0-BB8B-0445-8B40-3F43B841E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6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30B2C83A-FD25-6240-8D4E-817D6173A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60774694"/>
              </p:ext>
            </p:extLst>
          </p:nvPr>
        </p:nvGraphicFramePr>
        <p:xfrm>
          <a:off x="6579690" y="3529508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6156031A-E008-1644-8C25-529555FCD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18761823"/>
              </p:ext>
            </p:extLst>
          </p:nvPr>
        </p:nvGraphicFramePr>
        <p:xfrm>
          <a:off x="6578967" y="291732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8299B4E5-AF9D-AA48-8B2E-4A7285D56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75941986"/>
              </p:ext>
            </p:extLst>
          </p:nvPr>
        </p:nvGraphicFramePr>
        <p:xfrm>
          <a:off x="504374" y="283025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86963BE5-5961-5546-8DD5-537F776D2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32166499"/>
              </p:ext>
            </p:extLst>
          </p:nvPr>
        </p:nvGraphicFramePr>
        <p:xfrm>
          <a:off x="501288" y="3520799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D68520B6-ED21-E042-9B51-54DE2E2427F6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A62B9E6-F435-3E49-A672-F77733CDF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8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0115E0A4-A7E4-904D-8E88-C481E746F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83516679"/>
              </p:ext>
            </p:extLst>
          </p:nvPr>
        </p:nvGraphicFramePr>
        <p:xfrm>
          <a:off x="6580778" y="27069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4C0BCE6F-96A3-1042-BE98-514DE076B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2355077"/>
              </p:ext>
            </p:extLst>
          </p:nvPr>
        </p:nvGraphicFramePr>
        <p:xfrm>
          <a:off x="504222" y="28538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BAF2B89F-A534-C246-911B-E37CAF1CA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21937146"/>
              </p:ext>
            </p:extLst>
          </p:nvPr>
        </p:nvGraphicFramePr>
        <p:xfrm>
          <a:off x="500231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7BA0241E-AAA6-F24C-846D-D85A847B6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37268415"/>
              </p:ext>
            </p:extLst>
          </p:nvPr>
        </p:nvGraphicFramePr>
        <p:xfrm>
          <a:off x="6581716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3F93253B-87BF-D041-B7F8-1BD224DF78AF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3F6E94-1561-7C46-A15D-47F6ECEAF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266AECC9-7AE7-614B-BA05-3EACA933B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78687357"/>
              </p:ext>
            </p:extLst>
          </p:nvPr>
        </p:nvGraphicFramePr>
        <p:xfrm>
          <a:off x="495877" y="28425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291EE746-96FD-F740-B336-AA0DF2791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31633260"/>
              </p:ext>
            </p:extLst>
          </p:nvPr>
        </p:nvGraphicFramePr>
        <p:xfrm>
          <a:off x="6579177" y="29695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7018569F-93F1-354F-A46B-94EEFEFCF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59152745"/>
              </p:ext>
            </p:extLst>
          </p:nvPr>
        </p:nvGraphicFramePr>
        <p:xfrm>
          <a:off x="6585816" y="351790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20F204DC-BF7E-4D4F-8A64-453435432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76726780"/>
              </p:ext>
            </p:extLst>
          </p:nvPr>
        </p:nvGraphicFramePr>
        <p:xfrm>
          <a:off x="495877" y="351804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069261B3-A224-A543-81A3-47ACD44A81F4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8FB4865-751E-C14E-B6B2-DCABE7F70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7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3608E87C-54E6-5A4F-99C1-77A681618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42843522"/>
              </p:ext>
            </p:extLst>
          </p:nvPr>
        </p:nvGraphicFramePr>
        <p:xfrm>
          <a:off x="497840" y="3537494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B3000D7B-1A43-B940-A7B8-6E88526CC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69132592"/>
              </p:ext>
            </p:extLst>
          </p:nvPr>
        </p:nvGraphicFramePr>
        <p:xfrm>
          <a:off x="6584621" y="287743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BC6F9AE9-151F-C941-99F6-67B740C55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8953891"/>
              </p:ext>
            </p:extLst>
          </p:nvPr>
        </p:nvGraphicFramePr>
        <p:xfrm>
          <a:off x="6586436" y="3525161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78A983F7-C410-6E46-AEEA-F8904026F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6118672"/>
              </p:ext>
            </p:extLst>
          </p:nvPr>
        </p:nvGraphicFramePr>
        <p:xfrm>
          <a:off x="495451" y="287743"/>
          <a:ext cx="4697698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E49F2C66-E26C-8040-BA9C-A2A1D78C889B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C3A75A7-B209-B943-A8A6-E5140839C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1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D2C13DD5-FB82-B14A-95EA-F227797D2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29882474"/>
              </p:ext>
            </p:extLst>
          </p:nvPr>
        </p:nvGraphicFramePr>
        <p:xfrm>
          <a:off x="495451" y="287381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53B35DA9-3329-4A47-ABBB-2CA4ED9A1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08752748"/>
              </p:ext>
            </p:extLst>
          </p:nvPr>
        </p:nvGraphicFramePr>
        <p:xfrm>
          <a:off x="6580778" y="28738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03B2E94E-D436-3940-8D33-F1E654564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37926776"/>
              </p:ext>
            </p:extLst>
          </p:nvPr>
        </p:nvGraphicFramePr>
        <p:xfrm>
          <a:off x="482750" y="3520801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5C6C4475-2193-3945-844D-B2934C417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68087918"/>
              </p:ext>
            </p:extLst>
          </p:nvPr>
        </p:nvGraphicFramePr>
        <p:xfrm>
          <a:off x="6589635" y="352153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D2EEE707-A7FD-0247-981B-EB75BB56A0D0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89E315B-9694-5A40-B573-81CE0684C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7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4940C510-04AD-074F-A2A9-087ACC686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143506"/>
              </p:ext>
            </p:extLst>
          </p:nvPr>
        </p:nvGraphicFramePr>
        <p:xfrm>
          <a:off x="509090" y="285567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1893AB23-6BA7-744E-8D9A-F375A997F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9492228"/>
              </p:ext>
            </p:extLst>
          </p:nvPr>
        </p:nvGraphicFramePr>
        <p:xfrm>
          <a:off x="6579690" y="283391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B3C2D5EB-59A4-5146-8A16-FDF40B632AB4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6AB6AFF-DB1A-E84E-8A70-927781F96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9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031562A-48E4-D643-B039-1E6D2682C0DE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D08123A-FBD9-F647-941B-8949E550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2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E074239-394B-6349-9FFE-373D7A7A8F99}"/>
              </a:ext>
            </a:extLst>
          </p:cNvPr>
          <p:cNvSpPr txBox="1"/>
          <p:nvPr/>
        </p:nvSpPr>
        <p:spPr>
          <a:xfrm>
            <a:off x="824019" y="1662089"/>
            <a:ext cx="50292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Odpowiedzi Polaków ułożyliśmy na osi „łączy-różni” – od kwestii, w których mamy najbardziej jednomyślne zdaniem, do kwestii na temat których mamy najbardziej zróżnicowane opinie. </a:t>
            </a:r>
          </a:p>
          <a:p>
            <a:endParaRPr lang="pl-PL" dirty="0"/>
          </a:p>
          <a:p>
            <a:r>
              <a:rPr lang="pl-PL" b="1" dirty="0"/>
              <a:t>Jaka jest Polska? Zobaczcie sami!</a:t>
            </a:r>
          </a:p>
        </p:txBody>
      </p:sp>
      <p:sp>
        <p:nvSpPr>
          <p:cNvPr id="3" name="Strzałka w górę i w dół 2">
            <a:extLst>
              <a:ext uri="{FF2B5EF4-FFF2-40B4-BE49-F238E27FC236}">
                <a16:creationId xmlns:a16="http://schemas.microsoft.com/office/drawing/2014/main" xmlns="" id="{5EE9156D-1E2E-6445-ADCD-B55497E01250}"/>
              </a:ext>
            </a:extLst>
          </p:cNvPr>
          <p:cNvSpPr/>
          <p:nvPr/>
        </p:nvSpPr>
        <p:spPr>
          <a:xfrm>
            <a:off x="7793662" y="1559997"/>
            <a:ext cx="882502" cy="4402111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7FFCC6F-70DF-7A4E-B8D7-B54049AB9709}"/>
              </a:ext>
            </a:extLst>
          </p:cNvPr>
          <p:cNvSpPr txBox="1"/>
          <p:nvPr/>
        </p:nvSpPr>
        <p:spPr>
          <a:xfrm>
            <a:off x="7596962" y="6011672"/>
            <a:ext cx="203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A403F"/>
                </a:solidFill>
              </a:rPr>
              <a:t>Kwestie, które </a:t>
            </a:r>
            <a:r>
              <a:rPr lang="pl-PL" b="1" dirty="0">
                <a:solidFill>
                  <a:schemeClr val="bg1"/>
                </a:solidFill>
              </a:rPr>
              <a:t>RÓŻNIĄ NAS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2071BBD-6D89-3443-B035-65D8BCE9C800}"/>
              </a:ext>
            </a:extLst>
          </p:cNvPr>
          <p:cNvSpPr txBox="1"/>
          <p:nvPr/>
        </p:nvSpPr>
        <p:spPr>
          <a:xfrm>
            <a:off x="7596962" y="874241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Kwestie, które </a:t>
            </a:r>
          </a:p>
          <a:p>
            <a:r>
              <a:rPr lang="pl-PL" b="1" dirty="0">
                <a:solidFill>
                  <a:srgbClr val="EA403F"/>
                </a:solidFill>
              </a:rPr>
              <a:t>ŁĄCZĄ NAS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65C186-582E-1245-9B2F-292464392018}"/>
              </a:ext>
            </a:extLst>
          </p:cNvPr>
          <p:cNvSpPr txBox="1"/>
          <p:nvPr/>
        </p:nvSpPr>
        <p:spPr>
          <a:xfrm>
            <a:off x="8984509" y="1499832"/>
            <a:ext cx="237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</a:rPr>
              <a:t>poziom zgodności odpowiedzi</a:t>
            </a:r>
          </a:p>
          <a:p>
            <a:r>
              <a:rPr lang="pl-PL" b="1" dirty="0">
                <a:solidFill>
                  <a:schemeClr val="bg2"/>
                </a:solidFill>
              </a:rPr>
              <a:t>≥90%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80368D6-FF0B-7D4C-93E5-A29F5305DEC3}"/>
              </a:ext>
            </a:extLst>
          </p:cNvPr>
          <p:cNvSpPr txBox="1"/>
          <p:nvPr/>
        </p:nvSpPr>
        <p:spPr>
          <a:xfrm>
            <a:off x="8984509" y="2482756"/>
            <a:ext cx="2445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</a:rPr>
              <a:t>poziom zgodności odpowiedzi</a:t>
            </a:r>
          </a:p>
          <a:p>
            <a:pPr lvl="0"/>
            <a:r>
              <a:rPr lang="pl-PL" sz="1600" b="1" dirty="0">
                <a:solidFill>
                  <a:schemeClr val="bg2"/>
                </a:solidFill>
              </a:rPr>
              <a:t>89-80%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626C9BC-1A1A-2447-B4A9-57765B23C8E8}"/>
              </a:ext>
            </a:extLst>
          </p:cNvPr>
          <p:cNvSpPr txBox="1"/>
          <p:nvPr/>
        </p:nvSpPr>
        <p:spPr>
          <a:xfrm>
            <a:off x="8984509" y="3401630"/>
            <a:ext cx="2445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</a:rPr>
              <a:t>poziom zgodności odpowiedzi</a:t>
            </a:r>
          </a:p>
          <a:p>
            <a:r>
              <a:rPr lang="pl-PL" sz="1600" b="1" dirty="0">
                <a:solidFill>
                  <a:schemeClr val="bg2"/>
                </a:solidFill>
              </a:rPr>
              <a:t>79-70%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013E2D7-0A20-0B4D-8B3A-0FB22754B744}"/>
              </a:ext>
            </a:extLst>
          </p:cNvPr>
          <p:cNvSpPr txBox="1"/>
          <p:nvPr/>
        </p:nvSpPr>
        <p:spPr>
          <a:xfrm>
            <a:off x="8984509" y="5336006"/>
            <a:ext cx="2658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</a:rPr>
              <a:t>poziom zgodności odpowiedzi</a:t>
            </a:r>
          </a:p>
          <a:p>
            <a:r>
              <a:rPr lang="pl-PL" sz="1600" b="1" dirty="0">
                <a:solidFill>
                  <a:schemeClr val="bg2"/>
                </a:solidFill>
              </a:rPr>
              <a:t>&gt;60%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E5A4AC0-0DAB-E34C-8512-0A0F3B2F8295}"/>
              </a:ext>
            </a:extLst>
          </p:cNvPr>
          <p:cNvSpPr txBox="1"/>
          <p:nvPr/>
        </p:nvSpPr>
        <p:spPr>
          <a:xfrm>
            <a:off x="8984509" y="4363501"/>
            <a:ext cx="2658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</a:rPr>
              <a:t>poziom zgodności odpowiedzi</a:t>
            </a:r>
          </a:p>
          <a:p>
            <a:r>
              <a:rPr lang="pl-PL" sz="1600" b="1" dirty="0">
                <a:solidFill>
                  <a:schemeClr val="bg2"/>
                </a:solidFill>
              </a:rPr>
              <a:t>69-60%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37EF624C-0ECE-464F-AF7B-EC62AB78F7F5}"/>
              </a:ext>
            </a:extLst>
          </p:cNvPr>
          <p:cNvCxnSpPr>
            <a:cxnSpLocks/>
          </p:cNvCxnSpPr>
          <p:nvPr/>
        </p:nvCxnSpPr>
        <p:spPr>
          <a:xfrm>
            <a:off x="520995" y="698659"/>
            <a:ext cx="109834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2045BDF-B3A0-EA4C-8987-181EE01E73C7}"/>
              </a:ext>
            </a:extLst>
          </p:cNvPr>
          <p:cNvSpPr txBox="1"/>
          <p:nvPr/>
        </p:nvSpPr>
        <p:spPr>
          <a:xfrm>
            <a:off x="520994" y="236994"/>
            <a:ext cx="563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PREZENTACJA WYNIKÓW SONDAŻU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A10F6E4A-649D-5847-B16A-144DF9D41D91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EE44DDEF-9327-6647-B46B-0E10A267C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2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FAD9979-F131-1F44-8D05-A4EFCD30B9D0}"/>
              </a:ext>
            </a:extLst>
          </p:cNvPr>
          <p:cNvSpPr txBox="1"/>
          <p:nvPr/>
        </p:nvSpPr>
        <p:spPr>
          <a:xfrm>
            <a:off x="6562949" y="686529"/>
            <a:ext cx="391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0" dirty="0">
                <a:solidFill>
                  <a:schemeClr val="bg1"/>
                </a:solidFill>
              </a:rPr>
              <a:t>≥ 90% </a:t>
            </a:r>
          </a:p>
        </p:txBody>
      </p:sp>
      <p:sp>
        <p:nvSpPr>
          <p:cNvPr id="4" name="Strzałka w górę i w dół 3">
            <a:extLst>
              <a:ext uri="{FF2B5EF4-FFF2-40B4-BE49-F238E27FC236}">
                <a16:creationId xmlns:a16="http://schemas.microsoft.com/office/drawing/2014/main" xmlns="" id="{246F4C48-2230-144D-B691-D8B3828EC13F}"/>
              </a:ext>
            </a:extLst>
          </p:cNvPr>
          <p:cNvSpPr/>
          <p:nvPr/>
        </p:nvSpPr>
        <p:spPr>
          <a:xfrm>
            <a:off x="3508741" y="1462715"/>
            <a:ext cx="882502" cy="4402111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E19F6A2-AC84-C343-93D3-C349EEA93266}"/>
              </a:ext>
            </a:extLst>
          </p:cNvPr>
          <p:cNvSpPr txBox="1"/>
          <p:nvPr/>
        </p:nvSpPr>
        <p:spPr>
          <a:xfrm>
            <a:off x="3312041" y="5914390"/>
            <a:ext cx="203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A403F"/>
                </a:solidFill>
              </a:rPr>
              <a:t>Kwestie, które </a:t>
            </a:r>
            <a:r>
              <a:rPr lang="pl-PL" b="1" dirty="0">
                <a:solidFill>
                  <a:schemeClr val="bg1"/>
                </a:solidFill>
              </a:rPr>
              <a:t>RÓŻNIĄ NAS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F3E7CD5-52E8-B04E-B828-D7CE034196F9}"/>
              </a:ext>
            </a:extLst>
          </p:cNvPr>
          <p:cNvSpPr txBox="1"/>
          <p:nvPr/>
        </p:nvSpPr>
        <p:spPr>
          <a:xfrm>
            <a:off x="3312041" y="585569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Kwestie, które </a:t>
            </a:r>
          </a:p>
          <a:p>
            <a:r>
              <a:rPr lang="pl-PL" b="1" dirty="0">
                <a:solidFill>
                  <a:srgbClr val="EA403F"/>
                </a:solidFill>
              </a:rPr>
              <a:t>ŁĄCZĄ NAS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7ED6118E-A432-AA46-A34E-1CFF139E7B4B}"/>
              </a:ext>
            </a:extLst>
          </p:cNvPr>
          <p:cNvSpPr/>
          <p:nvPr/>
        </p:nvSpPr>
        <p:spPr>
          <a:xfrm>
            <a:off x="6564313" y="653822"/>
            <a:ext cx="298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7E6E6"/>
                </a:solidFill>
              </a:rPr>
              <a:t>poziom zgodności odpowiedzi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337442A9-096C-EB48-8E7C-100C8C19D2CA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D158211-66D5-D34E-83F6-3BAD3E846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xmlns="" id="{F52B474B-347D-5F47-B762-D88D36917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57066239"/>
              </p:ext>
            </p:extLst>
          </p:nvPr>
        </p:nvGraphicFramePr>
        <p:xfrm>
          <a:off x="6583320" y="298267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xmlns="" id="{85D5781C-AE4D-6F44-A5AE-C16DD0077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2454955"/>
              </p:ext>
            </p:extLst>
          </p:nvPr>
        </p:nvGraphicFramePr>
        <p:xfrm>
          <a:off x="521791" y="349359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xmlns="" id="{96FFAFD6-A1C0-7D4D-A70A-CDCC725A9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78042426"/>
              </p:ext>
            </p:extLst>
          </p:nvPr>
        </p:nvGraphicFramePr>
        <p:xfrm>
          <a:off x="504825" y="303348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BDD5A67-D472-2C49-8207-208ABC998212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908CE44-5F7F-8D4E-96F7-97662D7F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7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FAD9979-F131-1F44-8D05-A4EFCD30B9D0}"/>
              </a:ext>
            </a:extLst>
          </p:cNvPr>
          <p:cNvSpPr txBox="1"/>
          <p:nvPr/>
        </p:nvSpPr>
        <p:spPr>
          <a:xfrm>
            <a:off x="6564313" y="1542697"/>
            <a:ext cx="55036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0" dirty="0">
                <a:solidFill>
                  <a:schemeClr val="bg1"/>
                </a:solidFill>
              </a:rPr>
              <a:t>89-80% </a:t>
            </a:r>
          </a:p>
        </p:txBody>
      </p:sp>
      <p:sp>
        <p:nvSpPr>
          <p:cNvPr id="4" name="Strzałka w górę i w dół 3">
            <a:extLst>
              <a:ext uri="{FF2B5EF4-FFF2-40B4-BE49-F238E27FC236}">
                <a16:creationId xmlns:a16="http://schemas.microsoft.com/office/drawing/2014/main" xmlns="" id="{635DB491-32E0-6049-8E64-A110C5F6ECED}"/>
              </a:ext>
            </a:extLst>
          </p:cNvPr>
          <p:cNvSpPr/>
          <p:nvPr/>
        </p:nvSpPr>
        <p:spPr>
          <a:xfrm>
            <a:off x="3508741" y="1462715"/>
            <a:ext cx="882502" cy="4402111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18896A8-9162-904A-8825-6EFD8BA69842}"/>
              </a:ext>
            </a:extLst>
          </p:cNvPr>
          <p:cNvSpPr txBox="1"/>
          <p:nvPr/>
        </p:nvSpPr>
        <p:spPr>
          <a:xfrm>
            <a:off x="3312041" y="5914390"/>
            <a:ext cx="203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A403F"/>
                </a:solidFill>
              </a:rPr>
              <a:t>Kwestie, które </a:t>
            </a:r>
            <a:r>
              <a:rPr lang="pl-PL" b="1" dirty="0">
                <a:solidFill>
                  <a:schemeClr val="bg1"/>
                </a:solidFill>
              </a:rPr>
              <a:t>RÓŻNIĄ NAS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9429DEC-FBC7-4A47-8449-69A9363B0AAC}"/>
              </a:ext>
            </a:extLst>
          </p:cNvPr>
          <p:cNvSpPr txBox="1"/>
          <p:nvPr/>
        </p:nvSpPr>
        <p:spPr>
          <a:xfrm>
            <a:off x="3312041" y="585569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Kwestie, które </a:t>
            </a:r>
          </a:p>
          <a:p>
            <a:r>
              <a:rPr lang="pl-PL" b="1" dirty="0">
                <a:solidFill>
                  <a:srgbClr val="EA403F"/>
                </a:solidFill>
              </a:rPr>
              <a:t>ŁĄCZĄ NAS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EC7D6A64-61EA-3942-9796-1F8450B5C1E0}"/>
              </a:ext>
            </a:extLst>
          </p:cNvPr>
          <p:cNvSpPr/>
          <p:nvPr/>
        </p:nvSpPr>
        <p:spPr>
          <a:xfrm>
            <a:off x="6564313" y="1466789"/>
            <a:ext cx="299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7E6E6"/>
                </a:solidFill>
              </a:rPr>
              <a:t>poziom zgodności odpowiedzi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9A8D31E6-3FAE-894F-AF76-D64A23731888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17C9196-10F6-E04A-8C39-90752203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2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E5007DB8-11EF-A741-B382-729B5200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16674088"/>
              </p:ext>
            </p:extLst>
          </p:nvPr>
        </p:nvGraphicFramePr>
        <p:xfrm>
          <a:off x="524617" y="296091"/>
          <a:ext cx="4767367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9F9B634B-D70D-2D42-A64A-E015782A1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4072756"/>
              </p:ext>
            </p:extLst>
          </p:nvPr>
        </p:nvGraphicFramePr>
        <p:xfrm>
          <a:off x="535004" y="357755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A8848192-1EC6-6D48-B826-EF68F8B08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70924730"/>
              </p:ext>
            </p:extLst>
          </p:nvPr>
        </p:nvGraphicFramePr>
        <p:xfrm>
          <a:off x="6593478" y="257266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360037C4-1556-A34E-B8AD-530C8138D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64983161"/>
              </p:ext>
            </p:extLst>
          </p:nvPr>
        </p:nvGraphicFramePr>
        <p:xfrm>
          <a:off x="6620617" y="3552150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BA542E0F-CB0B-4B49-AD28-6B05DEA9BE06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A5A640C6-7F43-0A40-9B2C-747E4E1B0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1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44ED17F7-31C4-1543-A5B8-9121AAF42D99}"/>
              </a:ext>
            </a:extLst>
          </p:cNvPr>
          <p:cNvCxnSpPr/>
          <p:nvPr/>
        </p:nvCxnSpPr>
        <p:spPr>
          <a:xfrm>
            <a:off x="0" y="325047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xmlns="" id="{20B7ABA7-A2E5-ED41-80F0-EB8E4BD97799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8579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12970B80-9054-1244-BB12-8F66B113ACE1}"/>
              </a:ext>
            </a:extLst>
          </p:cNvPr>
          <p:cNvSpPr/>
          <p:nvPr/>
        </p:nvSpPr>
        <p:spPr>
          <a:xfrm>
            <a:off x="0" y="6500951"/>
            <a:ext cx="12192000" cy="357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37675C6-99BA-9143-85DB-7C238BFFB433}"/>
              </a:ext>
            </a:extLst>
          </p:cNvPr>
          <p:cNvSpPr txBox="1"/>
          <p:nvPr/>
        </p:nvSpPr>
        <p:spPr>
          <a:xfrm>
            <a:off x="91440" y="6527077"/>
            <a:ext cx="172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PRÓBA: 1044 N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9641C232-BD3C-8D47-AF6A-161F5F506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34862877"/>
              </p:ext>
            </p:extLst>
          </p:nvPr>
        </p:nvGraphicFramePr>
        <p:xfrm>
          <a:off x="529622" y="2823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30D74D29-0541-E140-82A6-C008C0674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59481339"/>
              </p:ext>
            </p:extLst>
          </p:nvPr>
        </p:nvGraphicFramePr>
        <p:xfrm>
          <a:off x="6605090" y="285567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0E64C621-726A-1D47-9E07-77E0C3BBD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8267706"/>
              </p:ext>
            </p:extLst>
          </p:nvPr>
        </p:nvGraphicFramePr>
        <p:xfrm>
          <a:off x="542322" y="3520801"/>
          <a:ext cx="4212044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2DEEB699-C0A1-6646-B904-5117B4DDC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67456192"/>
              </p:ext>
            </p:extLst>
          </p:nvPr>
        </p:nvGraphicFramePr>
        <p:xfrm>
          <a:off x="6630490" y="3508101"/>
          <a:ext cx="4603929" cy="28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D96B024C-2256-CD44-91AA-DD4FBB7B0424}"/>
              </a:ext>
            </a:extLst>
          </p:cNvPr>
          <p:cNvSpPr/>
          <p:nvPr/>
        </p:nvSpPr>
        <p:spPr>
          <a:xfrm>
            <a:off x="11089758" y="5985985"/>
            <a:ext cx="992566" cy="73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A1CFF3A-68DD-CB4C-8912-4DDED8042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58" y="5985985"/>
            <a:ext cx="977843" cy="7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4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673</Words>
  <Application>Microsoft Office PowerPoint</Application>
  <PresentationFormat>Niestandardowy</PresentationFormat>
  <Paragraphs>282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Przemyslaw Wróblewski</dc:creator>
  <cp:lastModifiedBy>Katarzyna Groblewska</cp:lastModifiedBy>
  <cp:revision>45</cp:revision>
  <dcterms:created xsi:type="dcterms:W3CDTF">2019-01-03T10:12:52Z</dcterms:created>
  <dcterms:modified xsi:type="dcterms:W3CDTF">2020-01-13T16:18:40Z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1382555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