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7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32" r:id="rId3"/>
    <p:sldId id="336" r:id="rId4"/>
    <p:sldId id="334" r:id="rId5"/>
    <p:sldId id="338" r:id="rId6"/>
    <p:sldId id="335" r:id="rId7"/>
    <p:sldId id="337" r:id="rId8"/>
    <p:sldId id="339" r:id="rId9"/>
    <p:sldId id="342" r:id="rId10"/>
    <p:sldId id="340" r:id="rId11"/>
    <p:sldId id="348" r:id="rId12"/>
    <p:sldId id="349" r:id="rId13"/>
    <p:sldId id="350" r:id="rId14"/>
    <p:sldId id="351" r:id="rId15"/>
    <p:sldId id="344" r:id="rId16"/>
    <p:sldId id="345" r:id="rId17"/>
    <p:sldId id="346" r:id="rId18"/>
    <p:sldId id="347" r:id="rId19"/>
    <p:sldId id="341" r:id="rId20"/>
    <p:sldId id="343" r:id="rId21"/>
    <p:sldId id="352" r:id="rId2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wa Kulik-Bielińska" initials="EK" lastIdx="6" clrIdx="0"/>
  <p:cmAuthor id="1" name="Anna Plewicka" initials="AP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79496"/>
    <a:srgbClr val="4F6228"/>
    <a:srgbClr val="77933C"/>
    <a:srgbClr val="00B400"/>
    <a:srgbClr val="008000"/>
    <a:srgbClr val="8F3735"/>
    <a:srgbClr val="BE514E"/>
    <a:srgbClr val="009900"/>
    <a:srgbClr val="FFBDBD"/>
    <a:srgbClr val="FF535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9017" autoAdjust="0"/>
  </p:normalViewPr>
  <p:slideViewPr>
    <p:cSldViewPr snapToGrid="0">
      <p:cViewPr varScale="1">
        <p:scale>
          <a:sx n="103" d="100"/>
          <a:sy n="103" d="100"/>
        </p:scale>
        <p:origin x="-624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25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Arkusz_programu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Adam\Google%20Drive\Naukowe\Batory\Finansowanie%20partii\wykresy_GB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Adam\Google%20Drive\Naukowe\Batory\Finansowanie%20partii\wykresy_GB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Adam\Google%20Drive\Naukowe\Batory\Finansowanie%20partii\wykresy_GB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Adam\Google%20Drive\Naukowe\Batory\Finansowanie%20partii\wykresy_GB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Adam\Google%20Drive\Naukowe\Batory\Finansowanie%20partii\wykresy_GB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cek\Dysk%20Google\Batory\Partie2017\wykresy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6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b="1" baseline="0" dirty="0" smtClean="0">
                <a:solidFill>
                  <a:schemeClr val="accent2"/>
                </a:solidFill>
                <a:latin typeface="+mj-lt"/>
              </a:rPr>
              <a:t>Wydatki programowe</a:t>
            </a:r>
            <a:endParaRPr lang="en-US" b="1" baseline="0" dirty="0">
              <a:solidFill>
                <a:schemeClr val="accent2"/>
              </a:solidFill>
              <a:latin typeface="+mj-lt"/>
            </a:endParaRPr>
          </a:p>
        </c:rich>
      </c:tx>
      <c:layout>
        <c:manualLayout>
          <c:xMode val="edge"/>
          <c:yMode val="edge"/>
          <c:x val="0.24709520969372276"/>
          <c:y val="2.0427951099023848E-2"/>
        </c:manualLayout>
      </c:layout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chemeClr val="accent4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24-48EA-8F8D-90EB6FD1BD88}"/>
              </c:ext>
            </c:extLst>
          </c:dPt>
          <c:dPt>
            <c:idx val="1"/>
            <c:spPr>
              <a:solidFill>
                <a:schemeClr val="accent4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24-48EA-8F8D-90EB6FD1BD88}"/>
              </c:ext>
            </c:extLst>
          </c:dPt>
          <c:dPt>
            <c:idx val="2"/>
            <c:spPr>
              <a:solidFill>
                <a:schemeClr val="accent4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24-48EA-8F8D-90EB6FD1BD88}"/>
              </c:ext>
            </c:extLst>
          </c:dPt>
          <c:dPt>
            <c:idx val="3"/>
            <c:spPr>
              <a:solidFill>
                <a:schemeClr val="accent4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24-48EA-8F8D-90EB6FD1BD88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824-48EA-8F8D-90EB6FD1BD88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3C3C3C"/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7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9E4-4B6E-9A11-1CB9F257BD02}"/>
              </c:ext>
            </c:extLst>
          </c:dPt>
          <c:dPt>
            <c:idx val="1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9E4-4B6E-9A11-1CB9F257BD02}"/>
              </c:ext>
            </c:extLst>
          </c:dPt>
          <c:dPt>
            <c:idx val="2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9E4-4B6E-9A11-1CB9F257BD02}"/>
              </c:ext>
            </c:extLst>
          </c:dPt>
          <c:dPt>
            <c:idx val="3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9E4-4B6E-9A11-1CB9F257BD02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9E4-4B6E-9A11-1CB9F257BD02}"/>
            </c:ext>
          </c:extLst>
        </c:ser>
        <c:dLbls/>
        <c:firstSliceAng val="0"/>
      </c:pieChart>
      <c:spPr>
        <a:noFill/>
        <a:ln>
          <a:noFill/>
        </a:ln>
        <a:effectLst/>
      </c:spPr>
    </c:plotArea>
    <c:legend>
      <c:legendPos val="r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'3.7-3.11'!$A$3</c:f>
              <c:strCache>
                <c:ptCount val="1"/>
                <c:pt idx="0">
                  <c:v>Wydatki komitetu wyborczego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cat>
            <c:strRef>
              <c:f>'3.7-3.11'!$B$2:$F$2</c:f>
              <c:strCache>
                <c:ptCount val="5"/>
                <c:pt idx="0">
                  <c:v>PO</c:v>
                </c:pt>
                <c:pt idx="1">
                  <c:v>PiS</c:v>
                </c:pt>
                <c:pt idx="2">
                  <c:v>SLD</c:v>
                </c:pt>
                <c:pt idx="3">
                  <c:v>PSL</c:v>
                </c:pt>
                <c:pt idx="4">
                  <c:v>TR</c:v>
                </c:pt>
              </c:strCache>
            </c:strRef>
          </c:cat>
          <c:val>
            <c:numRef>
              <c:f>'3.7-3.11'!$B$3:$F$3</c:f>
              <c:numCache>
                <c:formatCode>#,##0</c:formatCode>
                <c:ptCount val="5"/>
                <c:pt idx="0">
                  <c:v>29274</c:v>
                </c:pt>
                <c:pt idx="1">
                  <c:v>30119</c:v>
                </c:pt>
                <c:pt idx="2">
                  <c:v>24163</c:v>
                </c:pt>
                <c:pt idx="3">
                  <c:v>12699</c:v>
                </c:pt>
                <c:pt idx="4">
                  <c:v>1748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9BF-4FC4-953D-2F1E135137C3}"/>
            </c:ext>
          </c:extLst>
        </c:ser>
        <c:dLbls/>
        <c:gapWidth val="219"/>
        <c:overlap val="-27"/>
        <c:axId val="64251008"/>
        <c:axId val="64252544"/>
      </c:barChart>
      <c:catAx>
        <c:axId val="642510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64252544"/>
        <c:crosses val="autoZero"/>
        <c:auto val="1"/>
        <c:lblAlgn val="ctr"/>
        <c:lblOffset val="100"/>
      </c:catAx>
      <c:valAx>
        <c:axId val="6425254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64251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'3.7-3.11'!$A$8</c:f>
              <c:strCache>
                <c:ptCount val="1"/>
                <c:pt idx="0">
                  <c:v>Wydatki komitetu wyborczego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cat>
            <c:strRef>
              <c:f>'3.7-3.11'!$B$7:$E$7</c:f>
              <c:strCache>
                <c:ptCount val="4"/>
                <c:pt idx="0">
                  <c:v>PO</c:v>
                </c:pt>
                <c:pt idx="1">
                  <c:v>PIS</c:v>
                </c:pt>
                <c:pt idx="2">
                  <c:v>PSL</c:v>
                </c:pt>
                <c:pt idx="3">
                  <c:v>TR SLD</c:v>
                </c:pt>
              </c:strCache>
            </c:strRef>
          </c:cat>
          <c:val>
            <c:numRef>
              <c:f>'3.7-3.11'!$B$8:$E$8</c:f>
              <c:numCache>
                <c:formatCode>General</c:formatCode>
                <c:ptCount val="4"/>
                <c:pt idx="0">
                  <c:v>29415</c:v>
                </c:pt>
                <c:pt idx="1">
                  <c:v>29656</c:v>
                </c:pt>
                <c:pt idx="2">
                  <c:v>13122</c:v>
                </c:pt>
                <c:pt idx="3">
                  <c:v>8027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52-41CA-ACF6-A78143A0A2D6}"/>
            </c:ext>
          </c:extLst>
        </c:ser>
        <c:dLbls/>
        <c:gapWidth val="219"/>
        <c:overlap val="-27"/>
        <c:axId val="64268544"/>
        <c:axId val="64278528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'3.7-3.11'!$A$9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'3.7-3.11'!$B$7:$E$7</c15:sqref>
                        </c15:formulaRef>
                      </c:ext>
                    </c:extLst>
                    <c:strCache>
                      <c:ptCount val="4"/>
                      <c:pt idx="0">
                        <c:v>PO</c:v>
                      </c:pt>
                      <c:pt idx="1">
                        <c:v>PIS</c:v>
                      </c:pt>
                      <c:pt idx="2">
                        <c:v>PSL</c:v>
                      </c:pt>
                      <c:pt idx="3">
                        <c:v>TR SLD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'3.7-3.11'!$B$9:$E$9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452-41CA-ACF6-A78143A0A2D6}"/>
                  </c:ext>
                </c:extLst>
              </c15:ser>
            </c15:filteredBarSeries>
          </c:ext>
        </c:extLst>
      </c:barChart>
      <c:catAx>
        <c:axId val="6426854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64278528"/>
        <c:crosses val="autoZero"/>
        <c:auto val="1"/>
        <c:lblAlgn val="ctr"/>
        <c:lblOffset val="100"/>
      </c:catAx>
      <c:valAx>
        <c:axId val="6427852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6426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4078937007874021"/>
          <c:y val="6.461907454409499E-2"/>
          <c:w val="0.85921062992125963"/>
          <c:h val="0.81088197726463795"/>
        </c:manualLayout>
      </c:layout>
      <c:barChart>
        <c:barDir val="col"/>
        <c:grouping val="clustered"/>
        <c:ser>
          <c:idx val="0"/>
          <c:order val="0"/>
          <c:tx>
            <c:strRef>
              <c:f>'3.7-3.11'!$A$16</c:f>
              <c:strCache>
                <c:ptCount val="1"/>
                <c:pt idx="0">
                  <c:v>Wydatki komitetu wyborczego partii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cat>
            <c:strRef>
              <c:f>'3.7-3.11'!$B$15:$F$15</c:f>
              <c:strCache>
                <c:ptCount val="5"/>
                <c:pt idx="0">
                  <c:v>PO</c:v>
                </c:pt>
                <c:pt idx="1">
                  <c:v>PIS</c:v>
                </c:pt>
                <c:pt idx="2">
                  <c:v>SLD*</c:v>
                </c:pt>
                <c:pt idx="3">
                  <c:v>PSL</c:v>
                </c:pt>
                <c:pt idx="4">
                  <c:v>TR</c:v>
                </c:pt>
              </c:strCache>
            </c:strRef>
          </c:cat>
          <c:val>
            <c:numRef>
              <c:f>'3.7-3.11'!$B$16:$F$16</c:f>
              <c:numCache>
                <c:formatCode>#,##0</c:formatCode>
                <c:ptCount val="5"/>
                <c:pt idx="0">
                  <c:v>30525</c:v>
                </c:pt>
                <c:pt idx="1">
                  <c:v>20590</c:v>
                </c:pt>
                <c:pt idx="2">
                  <c:v>13292</c:v>
                </c:pt>
                <c:pt idx="3">
                  <c:v>11119</c:v>
                </c:pt>
                <c:pt idx="4" formatCode="General">
                  <c:v>568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A8-4EFD-A727-44845FCFCBD9}"/>
            </c:ext>
          </c:extLst>
        </c:ser>
        <c:dLbls/>
        <c:gapWidth val="219"/>
        <c:overlap val="-27"/>
        <c:axId val="64286080"/>
        <c:axId val="64439424"/>
      </c:barChart>
      <c:catAx>
        <c:axId val="642860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64439424"/>
        <c:crosses val="autoZero"/>
        <c:auto val="1"/>
        <c:lblAlgn val="ctr"/>
        <c:lblOffset val="100"/>
      </c:catAx>
      <c:valAx>
        <c:axId val="644394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64286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'3.7-3.11'!$A$28</c:f>
              <c:strCache>
                <c:ptCount val="1"/>
                <c:pt idx="0">
                  <c:v>Wydatki komitetu wyborczego kandydata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cat>
            <c:strRef>
              <c:f>'3.7-3.11'!$B$27:$F$27</c:f>
              <c:strCache>
                <c:ptCount val="5"/>
                <c:pt idx="0">
                  <c:v>Bronisław Komorowski (PO)</c:v>
                </c:pt>
                <c:pt idx="1">
                  <c:v>Andrzej Duda (PIS)</c:v>
                </c:pt>
                <c:pt idx="2">
                  <c:v>Magdalena Ogórek (SLD)</c:v>
                </c:pt>
                <c:pt idx="3">
                  <c:v>Janusz Palikot (TR)</c:v>
                </c:pt>
                <c:pt idx="4">
                  <c:v>Adam Jarubas (PSL)</c:v>
                </c:pt>
              </c:strCache>
            </c:strRef>
          </c:cat>
          <c:val>
            <c:numRef>
              <c:f>'3.7-3.11'!$B$28:$F$28</c:f>
              <c:numCache>
                <c:formatCode>#,##0</c:formatCode>
                <c:ptCount val="5"/>
                <c:pt idx="0">
                  <c:v>18140</c:v>
                </c:pt>
                <c:pt idx="1">
                  <c:v>13676</c:v>
                </c:pt>
                <c:pt idx="2">
                  <c:v>1035</c:v>
                </c:pt>
                <c:pt idx="3">
                  <c:v>1129</c:v>
                </c:pt>
                <c:pt idx="4">
                  <c:v>1444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E5-43D6-987C-D8F87B727BF4}"/>
            </c:ext>
          </c:extLst>
        </c:ser>
        <c:dLbls/>
        <c:gapWidth val="219"/>
        <c:overlap val="-27"/>
        <c:axId val="64471808"/>
        <c:axId val="64473344"/>
      </c:barChart>
      <c:catAx>
        <c:axId val="644718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64473344"/>
        <c:crosses val="autoZero"/>
        <c:auto val="1"/>
        <c:lblAlgn val="ctr"/>
        <c:lblOffset val="100"/>
      </c:catAx>
      <c:valAx>
        <c:axId val="64473344"/>
        <c:scaling>
          <c:orientation val="minMax"/>
          <c:max val="3500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6447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'3.13'!$A$3</c:f>
              <c:strCache>
                <c:ptCount val="1"/>
                <c:pt idx="0">
                  <c:v>zatrudnienie pracowników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cat>
            <c:strRef>
              <c:f>'3.13'!$B$2:$G$2</c:f>
              <c:strCache>
                <c:ptCount val="6"/>
                <c:pt idx="0">
                  <c:v>2011 XI-XII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I-XI</c:v>
                </c:pt>
                <c:pt idx="5">
                  <c:v>2016</c:v>
                </c:pt>
              </c:strCache>
            </c:strRef>
          </c:cat>
          <c:val>
            <c:numRef>
              <c:f>'3.13'!$B$3:$G$3</c:f>
              <c:numCache>
                <c:formatCode>0</c:formatCode>
                <c:ptCount val="6"/>
                <c:pt idx="0">
                  <c:v>38</c:v>
                </c:pt>
                <c:pt idx="1">
                  <c:v>42.2</c:v>
                </c:pt>
                <c:pt idx="2">
                  <c:v>42.7</c:v>
                </c:pt>
                <c:pt idx="3">
                  <c:v>44.1</c:v>
                </c:pt>
                <c:pt idx="4">
                  <c:v>45.59</c:v>
                </c:pt>
                <c:pt idx="5">
                  <c:v>45.24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E8-4542-9FFE-04AA1F28C9FC}"/>
            </c:ext>
          </c:extLst>
        </c:ser>
        <c:ser>
          <c:idx val="1"/>
          <c:order val="1"/>
          <c:tx>
            <c:strRef>
              <c:f>'3.13'!$A$4</c:f>
              <c:strCache>
                <c:ptCount val="1"/>
                <c:pt idx="0">
                  <c:v>ekspertyzy i opinie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cat>
            <c:strRef>
              <c:f>'3.13'!$B$2:$G$2</c:f>
              <c:strCache>
                <c:ptCount val="6"/>
                <c:pt idx="0">
                  <c:v>2011 XI-XII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I-XI</c:v>
                </c:pt>
                <c:pt idx="5">
                  <c:v>2016</c:v>
                </c:pt>
              </c:strCache>
            </c:strRef>
          </c:cat>
          <c:val>
            <c:numRef>
              <c:f>'3.13'!$B$4:$G$4</c:f>
              <c:numCache>
                <c:formatCode>0</c:formatCode>
                <c:ptCount val="6"/>
                <c:pt idx="0">
                  <c:v>2</c:v>
                </c:pt>
                <c:pt idx="1">
                  <c:v>1</c:v>
                </c:pt>
                <c:pt idx="2">
                  <c:v>1.1000000000000001</c:v>
                </c:pt>
                <c:pt idx="3">
                  <c:v>1.3</c:v>
                </c:pt>
                <c:pt idx="4">
                  <c:v>1.4</c:v>
                </c:pt>
                <c:pt idx="5">
                  <c:v>1.33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0E8-4542-9FFE-04AA1F28C9FC}"/>
            </c:ext>
          </c:extLst>
        </c:ser>
        <c:ser>
          <c:idx val="2"/>
          <c:order val="2"/>
          <c:tx>
            <c:strRef>
              <c:f>'3.13'!$A$5</c:f>
              <c:strCache>
                <c:ptCount val="1"/>
                <c:pt idx="0">
                  <c:v>telekomunikacja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cat>
            <c:strRef>
              <c:f>'3.13'!$B$2:$G$2</c:f>
              <c:strCache>
                <c:ptCount val="6"/>
                <c:pt idx="0">
                  <c:v>2011 XI-XII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I-XI</c:v>
                </c:pt>
                <c:pt idx="5">
                  <c:v>2016</c:v>
                </c:pt>
              </c:strCache>
            </c:strRef>
          </c:cat>
          <c:val>
            <c:numRef>
              <c:f>'3.13'!$B$5:$G$5</c:f>
              <c:numCache>
                <c:formatCode>0</c:formatCode>
                <c:ptCount val="6"/>
                <c:pt idx="0">
                  <c:v>9</c:v>
                </c:pt>
                <c:pt idx="1">
                  <c:v>8.3000000000000007</c:v>
                </c:pt>
                <c:pt idx="2">
                  <c:v>8.2000000000000011</c:v>
                </c:pt>
                <c:pt idx="3">
                  <c:v>7.8</c:v>
                </c:pt>
                <c:pt idx="4">
                  <c:v>8.8100000000000023</c:v>
                </c:pt>
                <c:pt idx="5">
                  <c:v>5.88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0E8-4542-9FFE-04AA1F28C9FC}"/>
            </c:ext>
          </c:extLst>
        </c:ser>
        <c:ser>
          <c:idx val="3"/>
          <c:order val="3"/>
          <c:tx>
            <c:strRef>
              <c:f>'3.13'!$A$6</c:f>
              <c:strCache>
                <c:ptCount val="1"/>
                <c:pt idx="0">
                  <c:v>podróże służbowe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cat>
            <c:strRef>
              <c:f>'3.13'!$B$2:$G$2</c:f>
              <c:strCache>
                <c:ptCount val="6"/>
                <c:pt idx="0">
                  <c:v>2011 XI-XII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I-XI</c:v>
                </c:pt>
                <c:pt idx="5">
                  <c:v>2016</c:v>
                </c:pt>
              </c:strCache>
            </c:strRef>
          </c:cat>
          <c:val>
            <c:numRef>
              <c:f>'3.13'!$B$6:$G$6</c:f>
              <c:numCache>
                <c:formatCode>0</c:formatCode>
                <c:ptCount val="6"/>
                <c:pt idx="0">
                  <c:v>21</c:v>
                </c:pt>
                <c:pt idx="1">
                  <c:v>20.2</c:v>
                </c:pt>
                <c:pt idx="2">
                  <c:v>20.6</c:v>
                </c:pt>
                <c:pt idx="3">
                  <c:v>19.8</c:v>
                </c:pt>
                <c:pt idx="4">
                  <c:v>18.07</c:v>
                </c:pt>
                <c:pt idx="5">
                  <c:v>18.700000000000003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0E8-4542-9FFE-04AA1F28C9FC}"/>
            </c:ext>
          </c:extLst>
        </c:ser>
        <c:ser>
          <c:idx val="4"/>
          <c:order val="4"/>
          <c:tx>
            <c:strRef>
              <c:f>'3.13'!$A$7</c:f>
              <c:strCache>
                <c:ptCount val="1"/>
                <c:pt idx="0">
                  <c:v>wydatki administracyjne 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cat>
            <c:strRef>
              <c:f>'3.13'!$B$2:$G$2</c:f>
              <c:strCache>
                <c:ptCount val="6"/>
                <c:pt idx="0">
                  <c:v>2011 XI-XII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I-XI</c:v>
                </c:pt>
                <c:pt idx="5">
                  <c:v>2016</c:v>
                </c:pt>
              </c:strCache>
            </c:strRef>
          </c:cat>
          <c:val>
            <c:numRef>
              <c:f>'3.13'!$B$7:$G$7</c:f>
              <c:numCache>
                <c:formatCode>0</c:formatCode>
                <c:ptCount val="6"/>
                <c:pt idx="0">
                  <c:v>27</c:v>
                </c:pt>
                <c:pt idx="1">
                  <c:v>25.1</c:v>
                </c:pt>
                <c:pt idx="2">
                  <c:v>24.1</c:v>
                </c:pt>
                <c:pt idx="3">
                  <c:v>23.8</c:v>
                </c:pt>
                <c:pt idx="4">
                  <c:v>22.299999999999994</c:v>
                </c:pt>
                <c:pt idx="5">
                  <c:v>24.71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0E8-4542-9FFE-04AA1F28C9FC}"/>
            </c:ext>
          </c:extLst>
        </c:ser>
        <c:ser>
          <c:idx val="5"/>
          <c:order val="5"/>
          <c:tx>
            <c:strRef>
              <c:f>'3.13'!$A$8</c:f>
              <c:strCache>
                <c:ptCount val="1"/>
                <c:pt idx="0">
                  <c:v>inne 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cat>
            <c:strRef>
              <c:f>'3.13'!$B$2:$G$2</c:f>
              <c:strCache>
                <c:ptCount val="6"/>
                <c:pt idx="0">
                  <c:v>2011 XI-XII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 I-XI</c:v>
                </c:pt>
                <c:pt idx="5">
                  <c:v>2016</c:v>
                </c:pt>
              </c:strCache>
            </c:strRef>
          </c:cat>
          <c:val>
            <c:numRef>
              <c:f>'3.13'!$B$8:$G$8</c:f>
              <c:numCache>
                <c:formatCode>0</c:formatCode>
                <c:ptCount val="6"/>
                <c:pt idx="0">
                  <c:v>4</c:v>
                </c:pt>
                <c:pt idx="1">
                  <c:v>3.2</c:v>
                </c:pt>
                <c:pt idx="2">
                  <c:v>3.2</c:v>
                </c:pt>
                <c:pt idx="3">
                  <c:v>3.4</c:v>
                </c:pt>
                <c:pt idx="4">
                  <c:v>3.8299999999999996</c:v>
                </c:pt>
                <c:pt idx="5">
                  <c:v>4.1399999999999997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0E8-4542-9FFE-04AA1F28C9FC}"/>
            </c:ext>
          </c:extLst>
        </c:ser>
        <c:dLbls/>
        <c:overlap val="100"/>
        <c:axId val="64547072"/>
        <c:axId val="64356352"/>
      </c:barChart>
      <c:catAx>
        <c:axId val="645470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64356352"/>
        <c:crosses val="autoZero"/>
        <c:auto val="1"/>
        <c:lblAlgn val="ctr"/>
        <c:lblOffset val="100"/>
      </c:catAx>
      <c:valAx>
        <c:axId val="643563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64547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958731097196"/>
          <c:y val="0.78976874096463512"/>
          <c:w val="0.84458116704063046"/>
          <c:h val="0.1948908931575727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 sz="1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 rot="0" vert="horz"/>
          <a:lstStyle/>
          <a:p>
            <a:pPr>
              <a:defRPr/>
            </a:pPr>
            <a:r>
              <a:rPr lang="pl-PL" sz="1600" dirty="0"/>
              <a:t>Jak się Panu(i) wydaje, skąd większość partii uzyskuje największą część swoich funduszy? </a:t>
            </a:r>
          </a:p>
        </c:rich>
      </c:tx>
      <c:layout>
        <c:manualLayout>
          <c:xMode val="edge"/>
          <c:yMode val="edge"/>
          <c:x val="0.13140735745651941"/>
          <c:y val="4.697575922338007E-3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3.3531249593130572E-2"/>
          <c:y val="0.12335553870542586"/>
          <c:w val="0.95278446851964171"/>
          <c:h val="0.52287133109935813"/>
        </c:manualLayout>
      </c:layout>
      <c:lineChart>
        <c:grouping val="standard"/>
        <c:ser>
          <c:idx val="0"/>
          <c:order val="0"/>
          <c:tx>
            <c:strRef>
              <c:f>Arkusz1!$A$23</c:f>
              <c:strCache>
                <c:ptCount val="1"/>
                <c:pt idx="0">
                  <c:v>Ze składek swoich członków i sympatyków 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Arkusz1!$B$21:$E$22</c:f>
              <c:strCache>
                <c:ptCount val="4"/>
                <c:pt idx="0">
                  <c:v>XI 1992 </c:v>
                </c:pt>
                <c:pt idx="1">
                  <c:v>VII 2000 </c:v>
                </c:pt>
                <c:pt idx="2">
                  <c:v>III 2008 </c:v>
                </c:pt>
                <c:pt idx="3">
                  <c:v>V 2016</c:v>
                </c:pt>
              </c:strCache>
            </c:strRef>
          </c:cat>
          <c:val>
            <c:numRef>
              <c:f>Arkusz1!$B$23:$E$23</c:f>
              <c:numCache>
                <c:formatCode>0%</c:formatCode>
                <c:ptCount val="4"/>
                <c:pt idx="0">
                  <c:v>0.12000000000000002</c:v>
                </c:pt>
                <c:pt idx="1">
                  <c:v>0.14000000000000001</c:v>
                </c:pt>
                <c:pt idx="2">
                  <c:v>0.11</c:v>
                </c:pt>
                <c:pt idx="3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21-423A-97B7-85178ED1EC8F}"/>
            </c:ext>
          </c:extLst>
        </c:ser>
        <c:ser>
          <c:idx val="1"/>
          <c:order val="1"/>
          <c:tx>
            <c:strRef>
              <c:f>Arkusz1!$A$24</c:f>
              <c:strCache>
                <c:ptCount val="1"/>
                <c:pt idx="0">
                  <c:v>Z budżetu państwa 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Arkusz1!$B$21:$E$22</c:f>
              <c:strCache>
                <c:ptCount val="4"/>
                <c:pt idx="0">
                  <c:v>XI 1992 </c:v>
                </c:pt>
                <c:pt idx="1">
                  <c:v>VII 2000 </c:v>
                </c:pt>
                <c:pt idx="2">
                  <c:v>III 2008 </c:v>
                </c:pt>
                <c:pt idx="3">
                  <c:v>V 2016</c:v>
                </c:pt>
              </c:strCache>
            </c:strRef>
          </c:cat>
          <c:val>
            <c:numRef>
              <c:f>Arkusz1!$B$24:$E$24</c:f>
              <c:numCache>
                <c:formatCode>0%</c:formatCode>
                <c:ptCount val="4"/>
                <c:pt idx="0">
                  <c:v>0.24000000000000005</c:v>
                </c:pt>
                <c:pt idx="1">
                  <c:v>0.25</c:v>
                </c:pt>
                <c:pt idx="2">
                  <c:v>0.66000000000000025</c:v>
                </c:pt>
                <c:pt idx="3">
                  <c:v>0.69000000000000017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421-423A-97B7-85178ED1EC8F}"/>
            </c:ext>
          </c:extLst>
        </c:ser>
        <c:ser>
          <c:idx val="2"/>
          <c:order val="2"/>
          <c:tx>
            <c:strRef>
              <c:f>Arkusz1!$A$25</c:f>
              <c:strCache>
                <c:ptCount val="1"/>
                <c:pt idx="0">
                  <c:v>Z własnej działalności gospodarczej 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Arkusz1!$B$21:$E$22</c:f>
              <c:strCache>
                <c:ptCount val="4"/>
                <c:pt idx="0">
                  <c:v>XI 1992 </c:v>
                </c:pt>
                <c:pt idx="1">
                  <c:v>VII 2000 </c:v>
                </c:pt>
                <c:pt idx="2">
                  <c:v>III 2008 </c:v>
                </c:pt>
                <c:pt idx="3">
                  <c:v>V 2016</c:v>
                </c:pt>
              </c:strCache>
            </c:strRef>
          </c:cat>
          <c:val>
            <c:numRef>
              <c:f>Arkusz1!$B$25:$E$25</c:f>
              <c:numCache>
                <c:formatCode>0%</c:formatCode>
                <c:ptCount val="4"/>
                <c:pt idx="0">
                  <c:v>6.0000000000000019E-2</c:v>
                </c:pt>
                <c:pt idx="1">
                  <c:v>4.0000000000000015E-2</c:v>
                </c:pt>
                <c:pt idx="2">
                  <c:v>2.0000000000000007E-2</c:v>
                </c:pt>
                <c:pt idx="3">
                  <c:v>1.0000000000000004E-2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421-423A-97B7-85178ED1EC8F}"/>
            </c:ext>
          </c:extLst>
        </c:ser>
        <c:ser>
          <c:idx val="3"/>
          <c:order val="3"/>
          <c:tx>
            <c:strRef>
              <c:f>Arkusz1!$A$26</c:f>
              <c:strCache>
                <c:ptCount val="1"/>
                <c:pt idx="0">
                  <c:v>Od bogatych sponsorów, biznesmenów 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Arkusz1!$B$21:$E$22</c:f>
              <c:strCache>
                <c:ptCount val="4"/>
                <c:pt idx="0">
                  <c:v>XI 1992 </c:v>
                </c:pt>
                <c:pt idx="1">
                  <c:v>VII 2000 </c:v>
                </c:pt>
                <c:pt idx="2">
                  <c:v>III 2008 </c:v>
                </c:pt>
                <c:pt idx="3">
                  <c:v>V 2016</c:v>
                </c:pt>
              </c:strCache>
            </c:strRef>
          </c:cat>
          <c:val>
            <c:numRef>
              <c:f>Arkusz1!$B$26:$E$26</c:f>
              <c:numCache>
                <c:formatCode>0%</c:formatCode>
                <c:ptCount val="4"/>
                <c:pt idx="0">
                  <c:v>0.22</c:v>
                </c:pt>
                <c:pt idx="1">
                  <c:v>0.31000000000000011</c:v>
                </c:pt>
                <c:pt idx="2">
                  <c:v>9.0000000000000024E-2</c:v>
                </c:pt>
                <c:pt idx="3">
                  <c:v>6.0000000000000019E-2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421-423A-97B7-85178ED1EC8F}"/>
            </c:ext>
          </c:extLst>
        </c:ser>
        <c:dLbls/>
        <c:marker val="1"/>
        <c:axId val="64553728"/>
        <c:axId val="64555264"/>
      </c:lineChart>
      <c:catAx>
        <c:axId val="6455372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64555264"/>
        <c:crosses val="autoZero"/>
        <c:auto val="1"/>
        <c:lblAlgn val="ctr"/>
        <c:lblOffset val="100"/>
      </c:catAx>
      <c:valAx>
        <c:axId val="6455526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64553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vert="horz"/>
        <a:lstStyle/>
        <a:p>
          <a:pPr>
            <a:defRPr sz="1400"/>
          </a:pPr>
          <a:endParaRPr lang="pl-PL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 rot="0" vert="horz"/>
          <a:lstStyle/>
          <a:p>
            <a:pPr>
              <a:defRPr sz="1600"/>
            </a:pPr>
            <a:r>
              <a:rPr lang="pl-PL" sz="1600"/>
              <a:t>Skąd, Pana(i) zdaniem, partie polityczne powinny uzyskiwać największą część funduszy na swoją działalność? </a:t>
            </a:r>
          </a:p>
        </c:rich>
      </c:tx>
      <c:layout>
        <c:manualLayout>
          <c:xMode val="edge"/>
          <c:yMode val="edge"/>
          <c:x val="0.13045825732825173"/>
          <c:y val="2.7175530314733345E-3"/>
        </c:manualLayout>
      </c:layout>
      <c:spPr>
        <a:noFill/>
        <a:ln>
          <a:noFill/>
        </a:ln>
        <a:effectLst/>
      </c:spPr>
    </c:title>
    <c:plotArea>
      <c:layout/>
      <c:lineChart>
        <c:grouping val="standard"/>
        <c:ser>
          <c:idx val="0"/>
          <c:order val="0"/>
          <c:tx>
            <c:strRef>
              <c:f>Arkusz1!$B$12</c:f>
              <c:strCache>
                <c:ptCount val="1"/>
                <c:pt idx="0">
                  <c:v>Ze składek swoich członków i sympatyków 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Arkusz1!$A$13:$A$16</c:f>
              <c:strCache>
                <c:ptCount val="4"/>
                <c:pt idx="0">
                  <c:v>XI 1992 </c:v>
                </c:pt>
                <c:pt idx="1">
                  <c:v>VII 2000 </c:v>
                </c:pt>
                <c:pt idx="2">
                  <c:v>III 2008 </c:v>
                </c:pt>
                <c:pt idx="3">
                  <c:v>V 2016</c:v>
                </c:pt>
              </c:strCache>
            </c:strRef>
          </c:cat>
          <c:val>
            <c:numRef>
              <c:f>Arkusz1!$B$13:$B$16</c:f>
              <c:numCache>
                <c:formatCode>0%</c:formatCode>
                <c:ptCount val="4"/>
                <c:pt idx="0">
                  <c:v>0.58000000000000007</c:v>
                </c:pt>
                <c:pt idx="1">
                  <c:v>0.62000000000000022</c:v>
                </c:pt>
                <c:pt idx="2">
                  <c:v>0.59</c:v>
                </c:pt>
                <c:pt idx="3">
                  <c:v>0.67000000000000026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1A-47D7-B392-7E63658600D7}"/>
            </c:ext>
          </c:extLst>
        </c:ser>
        <c:ser>
          <c:idx val="2"/>
          <c:order val="1"/>
          <c:tx>
            <c:strRef>
              <c:f>Arkusz1!$D$12</c:f>
              <c:strCache>
                <c:ptCount val="1"/>
                <c:pt idx="0">
                  <c:v>Z własnej działalności gospodarczej 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Arkusz1!$A$13:$A$16</c:f>
              <c:strCache>
                <c:ptCount val="4"/>
                <c:pt idx="0">
                  <c:v>XI 1992 </c:v>
                </c:pt>
                <c:pt idx="1">
                  <c:v>VII 2000 </c:v>
                </c:pt>
                <c:pt idx="2">
                  <c:v>III 2008 </c:v>
                </c:pt>
                <c:pt idx="3">
                  <c:v>V 2016</c:v>
                </c:pt>
              </c:strCache>
            </c:strRef>
          </c:cat>
          <c:val>
            <c:numRef>
              <c:f>Arkusz1!$D$13:$D$16</c:f>
              <c:numCache>
                <c:formatCode>0%</c:formatCode>
                <c:ptCount val="4"/>
                <c:pt idx="0">
                  <c:v>0.23</c:v>
                </c:pt>
                <c:pt idx="1">
                  <c:v>0.17</c:v>
                </c:pt>
                <c:pt idx="2">
                  <c:v>0.19</c:v>
                </c:pt>
                <c:pt idx="3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91A-47D7-B392-7E63658600D7}"/>
            </c:ext>
          </c:extLst>
        </c:ser>
        <c:ser>
          <c:idx val="3"/>
          <c:order val="2"/>
          <c:tx>
            <c:strRef>
              <c:f>Arkusz1!$E$12</c:f>
              <c:strCache>
                <c:ptCount val="1"/>
                <c:pt idx="0">
                  <c:v>Od bogatych sponsorów, biznesmenów 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Arkusz1!$A$13:$A$16</c:f>
              <c:strCache>
                <c:ptCount val="4"/>
                <c:pt idx="0">
                  <c:v>XI 1992 </c:v>
                </c:pt>
                <c:pt idx="1">
                  <c:v>VII 2000 </c:v>
                </c:pt>
                <c:pt idx="2">
                  <c:v>III 2008 </c:v>
                </c:pt>
                <c:pt idx="3">
                  <c:v>V 2016</c:v>
                </c:pt>
              </c:strCache>
            </c:strRef>
          </c:cat>
          <c:val>
            <c:numRef>
              <c:f>Arkusz1!$E$13:$E$16</c:f>
              <c:numCache>
                <c:formatCode>0%</c:formatCode>
                <c:ptCount val="4"/>
                <c:pt idx="0">
                  <c:v>0.05</c:v>
                </c:pt>
                <c:pt idx="1">
                  <c:v>0.05</c:v>
                </c:pt>
                <c:pt idx="2">
                  <c:v>6.0000000000000019E-2</c:v>
                </c:pt>
                <c:pt idx="3">
                  <c:v>3.0000000000000002E-2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91A-47D7-B392-7E63658600D7}"/>
            </c:ext>
          </c:extLst>
        </c:ser>
        <c:ser>
          <c:idx val="1"/>
          <c:order val="3"/>
          <c:tx>
            <c:strRef>
              <c:f>Arkusz1!$C$12</c:f>
              <c:strCache>
                <c:ptCount val="1"/>
                <c:pt idx="0">
                  <c:v>Z budżetu państwa 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Arkusz1!$A$13:$A$16</c:f>
              <c:strCache>
                <c:ptCount val="4"/>
                <c:pt idx="0">
                  <c:v>XI 1992 </c:v>
                </c:pt>
                <c:pt idx="1">
                  <c:v>VII 2000 </c:v>
                </c:pt>
                <c:pt idx="2">
                  <c:v>III 2008 </c:v>
                </c:pt>
                <c:pt idx="3">
                  <c:v>V 2016</c:v>
                </c:pt>
              </c:strCache>
            </c:strRef>
          </c:cat>
          <c:val>
            <c:numRef>
              <c:f>Arkusz1!$C$13:$C$16</c:f>
              <c:numCache>
                <c:formatCode>0%</c:formatCode>
                <c:ptCount val="4"/>
                <c:pt idx="0">
                  <c:v>2.0000000000000007E-2</c:v>
                </c:pt>
                <c:pt idx="1">
                  <c:v>0.05</c:v>
                </c:pt>
                <c:pt idx="2">
                  <c:v>6.0000000000000019E-2</c:v>
                </c:pt>
                <c:pt idx="3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91A-47D7-B392-7E63658600D7}"/>
            </c:ext>
          </c:extLst>
        </c:ser>
        <c:dLbls/>
        <c:marker val="1"/>
        <c:axId val="64601472"/>
        <c:axId val="64615552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4"/>
                <c:order val="3"/>
                <c:tx>
                  <c:strRef>
                    <c:extLst>
                      <c:ext uri="{02D57815-91ED-43cb-92C2-25804820EDAC}">
                        <c15:formulaRef>
                          <c15:sqref>Arkusz1!$F$12</c15:sqref>
                        </c15:formulaRef>
                      </c:ext>
                    </c:extLst>
                    <c:strCache>
                      <c:ptCount val="1"/>
                      <c:pt idx="0">
                        <c:v>Z zagranicy 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Arkusz1!$A$13:$A$16</c15:sqref>
                        </c15:formulaRef>
                      </c:ext>
                    </c:extLst>
                    <c:strCache>
                      <c:ptCount val="4"/>
                      <c:pt idx="0">
                        <c:v>XI 1992 </c:v>
                      </c:pt>
                      <c:pt idx="1">
                        <c:v>VII 2000 </c:v>
                      </c:pt>
                      <c:pt idx="2">
                        <c:v>III 2008 </c:v>
                      </c:pt>
                      <c:pt idx="3">
                        <c:v>V 2016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Arkusz1!$F$13:$F$16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0</c:v>
                      </c:pt>
                      <c:pt idx="1">
                        <c:v>0</c:v>
                      </c:pt>
                      <c:pt idx="2">
                        <c:v>0.01</c:v>
                      </c:pt>
                      <c:pt idx="3">
                        <c:v>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4-691A-47D7-B392-7E63658600D7}"/>
                  </c:ext>
                </c:extLst>
              </c15:ser>
            </c15:filteredLineSeries>
            <c15:filteredLineSeries>
              <c15:ser>
                <c:idx val="5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Arkusz1!$G$12</c15:sqref>
                        </c15:formulaRef>
                      </c:ext>
                    </c:extLst>
                    <c:strCache>
                      <c:ptCount val="1"/>
                      <c:pt idx="0">
                        <c:v>Z innych źródeł 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Arkusz1!$A$13:$A$16</c15:sqref>
                        </c15:formulaRef>
                      </c:ext>
                    </c:extLst>
                    <c:strCache>
                      <c:ptCount val="4"/>
                      <c:pt idx="0">
                        <c:v>XI 1992 </c:v>
                      </c:pt>
                      <c:pt idx="1">
                        <c:v>VII 2000 </c:v>
                      </c:pt>
                      <c:pt idx="2">
                        <c:v>III 2008 </c:v>
                      </c:pt>
                      <c:pt idx="3">
                        <c:v>V 2016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Arkusz1!$G$13:$G$16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0</c:v>
                      </c:pt>
                      <c:pt idx="1">
                        <c:v>0</c:v>
                      </c:pt>
                      <c:pt idx="2">
                        <c:v>0.01</c:v>
                      </c:pt>
                      <c:pt idx="3">
                        <c:v>0.01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691A-47D7-B392-7E63658600D7}"/>
                  </c:ext>
                </c:extLst>
              </c15:ser>
            </c15:filteredLineSeries>
            <c15:filteredLineSeries>
              <c15:ser>
                <c:idx val="6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Arkusz1!$H$12</c15:sqref>
                        </c15:formulaRef>
                      </c:ext>
                    </c:extLst>
                    <c:strCache>
                      <c:ptCount val="1"/>
                      <c:pt idx="0">
                        <c:v>Trudno powiedzieć 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Arkusz1!$A$13:$A$16</c15:sqref>
                        </c15:formulaRef>
                      </c:ext>
                    </c:extLst>
                    <c:strCache>
                      <c:ptCount val="4"/>
                      <c:pt idx="0">
                        <c:v>XI 1992 </c:v>
                      </c:pt>
                      <c:pt idx="1">
                        <c:v>VII 2000 </c:v>
                      </c:pt>
                      <c:pt idx="2">
                        <c:v>III 2008 </c:v>
                      </c:pt>
                      <c:pt idx="3">
                        <c:v>V 2016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Arkusz1!$H$13:$H$16</c15:sqref>
                        </c15:formulaRef>
                      </c:ext>
                    </c:extLst>
                    <c:numCache>
                      <c:formatCode>0%</c:formatCode>
                      <c:ptCount val="4"/>
                      <c:pt idx="0">
                        <c:v>0.12</c:v>
                      </c:pt>
                      <c:pt idx="1">
                        <c:v>0.11</c:v>
                      </c:pt>
                      <c:pt idx="2">
                        <c:v>0.08</c:v>
                      </c:pt>
                      <c:pt idx="3">
                        <c:v>0.1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691A-47D7-B392-7E63658600D7}"/>
                  </c:ext>
                </c:extLst>
              </c15:ser>
            </c15:filteredLineSeries>
          </c:ext>
        </c:extLst>
      </c:lineChart>
      <c:catAx>
        <c:axId val="646014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64615552"/>
        <c:crosses val="autoZero"/>
        <c:auto val="1"/>
        <c:lblAlgn val="ctr"/>
        <c:lblOffset val="100"/>
      </c:catAx>
      <c:valAx>
        <c:axId val="646155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pl-PL"/>
          </a:p>
        </c:txPr>
        <c:crossAx val="64601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vert="horz"/>
        <a:lstStyle/>
        <a:p>
          <a:pPr>
            <a:defRPr sz="1400"/>
          </a:pPr>
          <a:endParaRPr lang="pl-PL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67BB1-A2BE-4124-9023-3310EF452385}" type="datetimeFigureOut">
              <a:rPr lang="pl-PL" smtClean="0"/>
              <a:pPr/>
              <a:t>2017-12-19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4C49B-C538-4F9E-BB1B-B0CE70D4897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1862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JF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4C49B-C538-4F9E-BB1B-B0CE70D4897D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391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44C49B-C538-4F9E-BB1B-B0CE70D4897D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93072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chart" Target="../charts/chart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ytuł prezenta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 noGrp="1"/>
          </p:cNvSpPr>
          <p:nvPr>
            <p:ph type="subTitle" idx="1"/>
          </p:nvPr>
        </p:nvSpPr>
        <p:spPr>
          <a:xfrm>
            <a:off x="1877436" y="4797152"/>
            <a:ext cx="8822990" cy="5596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None/>
              <a:tabLst/>
              <a:defRPr lang="pl-PL" sz="2000" b="0" i="1" u="none" strike="noStrike" kern="1200" cap="none" spc="0" baseline="0">
                <a:solidFill>
                  <a:srgbClr val="9B9256"/>
                </a:solidFill>
                <a:uFillTx/>
                <a:latin typeface="Times New Roman" pitchFamily="18"/>
                <a:cs typeface="Times New Roman" pitchFamily="18"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pl-PL" dirty="0"/>
          </a:p>
        </p:txBody>
      </p:sp>
      <p:sp>
        <p:nvSpPr>
          <p:cNvPr id="3" name="Title 1"/>
          <p:cNvSpPr txBox="1">
            <a:spLocks noGrp="1"/>
          </p:cNvSpPr>
          <p:nvPr>
            <p:ph type="ctrTitle"/>
          </p:nvPr>
        </p:nvSpPr>
        <p:spPr>
          <a:xfrm>
            <a:off x="1877436" y="3210129"/>
            <a:ext cx="9547156" cy="13592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4800" b="1" i="0" u="none" strike="noStrike" kern="1200" cap="none" spc="0" baseline="0">
                <a:solidFill>
                  <a:srgbClr val="003478"/>
                </a:solidFill>
                <a:uFillTx/>
                <a:latin typeface="CorpidPl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99456" y="990763"/>
            <a:ext cx="2659076" cy="195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0906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12938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12938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 noGrp="1"/>
          </p:cNvSpPr>
          <p:nvPr>
            <p:ph type="title" hasCustomPrompt="1"/>
          </p:nvPr>
        </p:nvSpPr>
        <p:spPr>
          <a:xfrm>
            <a:off x="1775520" y="404664"/>
            <a:ext cx="9433048" cy="6777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3200" b="1" i="0" u="none" strike="noStrike" kern="1200" cap="none" spc="0" baseline="0">
                <a:solidFill>
                  <a:srgbClr val="003478"/>
                </a:solidFill>
                <a:uFillTx/>
                <a:latin typeface="CorpidPl"/>
              </a:defRPr>
            </a:lvl1pPr>
          </a:lstStyle>
          <a:p>
            <a:pPr lvl="0"/>
            <a:r>
              <a:rPr lang="pl-PL" dirty="0" smtClean="0"/>
              <a:t>Tytuł slajdu maly znacznik</a:t>
            </a:r>
            <a:endParaRPr lang="en-US" dirty="0"/>
          </a:p>
        </p:txBody>
      </p:sp>
      <p:sp>
        <p:nvSpPr>
          <p:cNvPr id="9" name="Content Placeholder 2"/>
          <p:cNvSpPr txBox="1">
            <a:spLocks noGrp="1"/>
          </p:cNvSpPr>
          <p:nvPr>
            <p:ph idx="10" hasCustomPrompt="1"/>
          </p:nvPr>
        </p:nvSpPr>
        <p:spPr>
          <a:xfrm>
            <a:off x="1775520" y="1340768"/>
            <a:ext cx="9433048" cy="49685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None/>
              <a:tabLst/>
              <a:defRPr lang="en-US" sz="2000" b="1" i="0" u="none" strike="noStrike" kern="1200" cap="none" spc="0" baseline="0">
                <a:solidFill>
                  <a:srgbClr val="9B9256"/>
                </a:solidFill>
                <a:uFillTx/>
                <a:latin typeface="CorpidPl"/>
              </a:defRPr>
            </a:lvl1pPr>
            <a:lvl2pPr marL="0" marR="0" lvl="1" indent="0" algn="l" defTabSz="914400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itchFamily="34"/>
              <a:buChar char=" "/>
              <a:tabLst/>
              <a:defRPr lang="en-US" sz="1200" b="0" i="0" u="none" strike="noStrike" kern="1200" cap="none" spc="0" baseline="0">
                <a:solidFill>
                  <a:srgbClr val="3C3C3C"/>
                </a:solidFill>
                <a:uFillTx/>
                <a:latin typeface="Calibri Light" panose="020F0302020204030204" pitchFamily="34" charset="0"/>
              </a:defRPr>
            </a:lvl2pPr>
            <a:lvl3pPr marL="0" marR="0" lvl="2" indent="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750" b="0" i="1" u="none" strike="noStrike" kern="1200" cap="none" spc="0" baseline="0">
                <a:solidFill>
                  <a:srgbClr val="996600"/>
                </a:solidFill>
                <a:uFillTx/>
                <a:latin typeface="Times New Roman" panose="02020603050405020304" pitchFamily="18" charset="0"/>
              </a:defRPr>
            </a:lvl3pPr>
            <a:lvl4pPr marL="822960" marR="0" lvl="3" indent="-82296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8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4pPr>
            <a:lvl5pPr marL="1097280" marR="0" lvl="4" indent="-109728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8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5pPr>
          </a:lstStyle>
          <a:p>
            <a:pPr lvl="0"/>
            <a:r>
              <a:rPr lang="pl-PL" dirty="0" smtClean="0"/>
              <a:t>Porpawa jakości polskiej demokracji</a:t>
            </a:r>
            <a:endParaRPr lang="en-US" dirty="0" smtClean="0"/>
          </a:p>
          <a:p>
            <a:pPr lvl="1"/>
            <a:r>
              <a:rPr lang="pl-PL" dirty="0" smtClean="0"/>
              <a:t>Wzmacnianie przejrzystości i odpowiedzialności w życiu publicznym</a:t>
            </a:r>
          </a:p>
          <a:p>
            <a:pPr lvl="1"/>
            <a:r>
              <a:rPr lang="pl-PL" dirty="0" smtClean="0"/>
              <a:t>Wyrównywanie szans dzieci i młodzieży</a:t>
            </a:r>
          </a:p>
          <a:p>
            <a:pPr lvl="1"/>
            <a:r>
              <a:rPr lang="pl-PL" dirty="0" smtClean="0"/>
              <a:t>Zwiększanie uczestnictwa obywateli i instytucji obywatelskich w życiu publicznym</a:t>
            </a:r>
          </a:p>
          <a:p>
            <a:pPr lvl="1"/>
            <a:r>
              <a:rPr lang="pl-PL" dirty="0" smtClean="0"/>
              <a:t>Rozwijanie współpracy międzynarodowej  Przeciwdziałanie nietolerancji</a:t>
            </a:r>
          </a:p>
          <a:p>
            <a:pPr lvl="1"/>
            <a:r>
              <a:rPr lang="pl-PL" dirty="0" smtClean="0"/>
              <a:t>Rozwijanie współpracy międzynarodowej  Przeciwdziałanie nietolerancji</a:t>
            </a:r>
          </a:p>
          <a:p>
            <a:pPr lvl="1"/>
            <a:endParaRPr lang="pl-PL" dirty="0" smtClean="0"/>
          </a:p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itchFamily="34"/>
              <a:buChar char=" "/>
              <a:tabLst/>
              <a:defRPr/>
            </a:pPr>
            <a:r>
              <a:rPr lang="pl-PL" dirty="0" smtClean="0"/>
              <a:t>Rozwijanie współpracy międzynarodowej</a:t>
            </a:r>
          </a:p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itchFamily="34"/>
              <a:buChar char=" "/>
              <a:tabLst/>
              <a:defRPr/>
            </a:pPr>
            <a:r>
              <a:rPr lang="pl-PL" dirty="0" smtClean="0"/>
              <a:t>Wyrównywanie szans dzieci i młodzieży</a:t>
            </a:r>
            <a:endParaRPr lang="en-US" dirty="0" smtClean="0"/>
          </a:p>
          <a:p>
            <a:pPr marL="0" marR="0" lvl="1" indent="0" algn="l" defTabSz="914400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itchFamily="34"/>
              <a:buChar char=" "/>
              <a:tabLst/>
              <a:defRPr/>
            </a:pPr>
            <a:r>
              <a:rPr lang="en-US" dirty="0" smtClean="0"/>
              <a:t>"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 </a:t>
            </a:r>
            <a:r>
              <a:rPr lang="en-US" dirty="0" err="1" smtClean="0"/>
              <a:t>Duis</a:t>
            </a:r>
            <a:r>
              <a:rPr lang="en-US" dirty="0" smtClean="0"/>
              <a:t> </a:t>
            </a:r>
            <a:r>
              <a:rPr lang="en-US" dirty="0" err="1" smtClean="0"/>
              <a:t>aute</a:t>
            </a:r>
            <a:r>
              <a:rPr lang="en-US" dirty="0" smtClean="0"/>
              <a:t> </a:t>
            </a:r>
            <a:r>
              <a:rPr lang="en-US" dirty="0" err="1" smtClean="0"/>
              <a:t>irure</a:t>
            </a:r>
            <a:r>
              <a:rPr lang="en-US" dirty="0" smtClean="0"/>
              <a:t> dolor in </a:t>
            </a:r>
            <a:r>
              <a:rPr lang="en-US" dirty="0" err="1" smtClean="0"/>
              <a:t>reprehenderit</a:t>
            </a:r>
            <a:r>
              <a:rPr lang="en-US" dirty="0" smtClean="0"/>
              <a:t> in </a:t>
            </a:r>
            <a:r>
              <a:rPr lang="en-US" dirty="0" err="1" smtClean="0"/>
              <a:t>voluptate</a:t>
            </a:r>
            <a:r>
              <a:rPr lang="en-US" dirty="0" smtClean="0"/>
              <a:t> </a:t>
            </a:r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cillum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fugiat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pariatur</a:t>
            </a:r>
            <a:r>
              <a:rPr lang="en-US" dirty="0" smtClean="0"/>
              <a:t>. </a:t>
            </a:r>
            <a:r>
              <a:rPr lang="en-US" dirty="0" err="1" smtClean="0"/>
              <a:t>Excepteur</a:t>
            </a:r>
            <a:r>
              <a:rPr lang="en-US" dirty="0" smtClean="0"/>
              <a:t> </a:t>
            </a:r>
            <a:r>
              <a:rPr lang="en-US" dirty="0" err="1" smtClean="0"/>
              <a:t>sint</a:t>
            </a:r>
            <a:r>
              <a:rPr lang="en-US" dirty="0" smtClean="0"/>
              <a:t> </a:t>
            </a:r>
            <a:r>
              <a:rPr lang="en-US" dirty="0" err="1" smtClean="0"/>
              <a:t>occaecat</a:t>
            </a:r>
            <a:r>
              <a:rPr lang="en-US" dirty="0" smtClean="0"/>
              <a:t> </a:t>
            </a:r>
            <a:r>
              <a:rPr lang="en-US" dirty="0" err="1" smtClean="0"/>
              <a:t>cupidatat</a:t>
            </a:r>
            <a:r>
              <a:rPr lang="en-US" dirty="0" smtClean="0"/>
              <a:t> non </a:t>
            </a:r>
            <a:r>
              <a:rPr lang="en-US" dirty="0" err="1" smtClean="0"/>
              <a:t>proident</a:t>
            </a:r>
            <a:r>
              <a:rPr lang="en-US" dirty="0" smtClean="0"/>
              <a:t>, </a:t>
            </a:r>
            <a:r>
              <a:rPr lang="en-US" dirty="0" err="1" smtClean="0"/>
              <a:t>sunt</a:t>
            </a:r>
            <a:r>
              <a:rPr lang="en-US" dirty="0" smtClean="0"/>
              <a:t> in culpa qui </a:t>
            </a:r>
            <a:r>
              <a:rPr lang="en-US" dirty="0" err="1" smtClean="0"/>
              <a:t>officia</a:t>
            </a:r>
            <a:r>
              <a:rPr lang="en-US" dirty="0" smtClean="0"/>
              <a:t> </a:t>
            </a:r>
            <a:r>
              <a:rPr lang="en-US" dirty="0" err="1" smtClean="0"/>
              <a:t>deserunt</a:t>
            </a:r>
            <a:r>
              <a:rPr lang="en-US" dirty="0" smtClean="0"/>
              <a:t> </a:t>
            </a:r>
            <a:r>
              <a:rPr lang="en-US" dirty="0" err="1" smtClean="0"/>
              <a:t>mollit</a:t>
            </a:r>
            <a:r>
              <a:rPr lang="en-US" dirty="0" smtClean="0"/>
              <a:t> </a:t>
            </a:r>
            <a:r>
              <a:rPr lang="en-US" dirty="0" err="1" smtClean="0"/>
              <a:t>anim</a:t>
            </a:r>
            <a:r>
              <a:rPr lang="en-US" dirty="0" smtClean="0"/>
              <a:t> id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laborum</a:t>
            </a:r>
            <a:r>
              <a:rPr lang="en-US" dirty="0" smtClean="0"/>
              <a:t>."Third level</a:t>
            </a:r>
            <a:endParaRPr lang="pl-PL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3432" y="260648"/>
            <a:ext cx="680256" cy="64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0344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 hasCustomPrompt="1"/>
          </p:nvPr>
        </p:nvSpPr>
        <p:spPr>
          <a:xfrm>
            <a:off x="1775520" y="476672"/>
            <a:ext cx="9433048" cy="6777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000" b="1" i="0" u="none" strike="noStrike" kern="1200" cap="none" spc="0" baseline="0">
                <a:solidFill>
                  <a:srgbClr val="003478"/>
                </a:solidFill>
                <a:uFillTx/>
                <a:latin typeface="CorpidPl"/>
              </a:defRPr>
            </a:lvl1pPr>
          </a:lstStyle>
          <a:p>
            <a:pPr lvl="0"/>
            <a:r>
              <a:rPr lang="pl-PL" dirty="0" smtClean="0"/>
              <a:t>Tytuł slajdu duży znacznik</a:t>
            </a:r>
            <a:endParaRPr lang="en-US" dirty="0"/>
          </a:p>
        </p:txBody>
      </p:sp>
      <p:sp>
        <p:nvSpPr>
          <p:cNvPr id="5" name="Content Placeholder 2"/>
          <p:cNvSpPr txBox="1">
            <a:spLocks noGrp="1"/>
          </p:cNvSpPr>
          <p:nvPr>
            <p:ph idx="10" hasCustomPrompt="1"/>
          </p:nvPr>
        </p:nvSpPr>
        <p:spPr>
          <a:xfrm>
            <a:off x="1775520" y="1340768"/>
            <a:ext cx="9433048" cy="496855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None/>
              <a:tabLst/>
              <a:defRPr lang="en-US" sz="2000" b="1" i="0" u="none" strike="noStrike" kern="1200" cap="none" spc="0" baseline="0">
                <a:solidFill>
                  <a:srgbClr val="9B9256"/>
                </a:solidFill>
                <a:uFillTx/>
                <a:latin typeface="CorpidPl"/>
              </a:defRPr>
            </a:lvl1pPr>
            <a:lvl2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  <a:tabLst/>
              <a:defRPr lang="en-US" sz="1200" b="0" i="0" u="none" strike="noStrike" kern="1200" cap="none" spc="0" baseline="0">
                <a:solidFill>
                  <a:srgbClr val="3C3C3C"/>
                </a:solidFill>
                <a:uFillTx/>
                <a:latin typeface="Calibri Light" panose="020F0302020204030204" pitchFamily="34" charset="0"/>
              </a:defRPr>
            </a:lvl2pPr>
            <a:lvl3pPr marL="0" marR="0" lvl="2" indent="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750" b="0" i="1" u="none" strike="noStrike" kern="1200" cap="none" spc="0" baseline="0">
                <a:solidFill>
                  <a:srgbClr val="996600"/>
                </a:solidFill>
                <a:uFillTx/>
                <a:latin typeface="Times New Roman" panose="02020603050405020304" pitchFamily="18" charset="0"/>
              </a:defRPr>
            </a:lvl3pPr>
            <a:lvl4pPr marL="822960" marR="0" lvl="3" indent="-82296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8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4pPr>
            <a:lvl5pPr marL="1097280" marR="0" lvl="4" indent="-109728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8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5pPr>
          </a:lstStyle>
          <a:p>
            <a:pPr lvl="0"/>
            <a:r>
              <a:rPr lang="pl-PL" dirty="0" smtClean="0"/>
              <a:t>Porpawa jakości polskiej demokracji</a:t>
            </a:r>
            <a:endParaRPr lang="en-US" dirty="0" smtClean="0"/>
          </a:p>
          <a:p>
            <a:pPr lvl="1"/>
            <a:r>
              <a:rPr lang="pl-PL" dirty="0" smtClean="0"/>
              <a:t>Wzmacnianie przejrzystości i odpowiedzialności w życiu publicznym</a:t>
            </a:r>
          </a:p>
          <a:p>
            <a:pPr lvl="1"/>
            <a:r>
              <a:rPr lang="pl-PL" dirty="0" smtClean="0"/>
              <a:t>Wyrównywanie szans dzieci i młodzieży</a:t>
            </a:r>
          </a:p>
          <a:p>
            <a:pPr lvl="1"/>
            <a:r>
              <a:rPr lang="pl-PL" dirty="0" smtClean="0"/>
              <a:t>Zwiększanie uczestnictwa obywateli i instytucji obywatelskich w życiu publicznym</a:t>
            </a:r>
          </a:p>
          <a:p>
            <a:pPr lvl="1"/>
            <a:r>
              <a:rPr lang="pl-PL" dirty="0" smtClean="0"/>
              <a:t>Rozwijanie współpracy międzynarodowej  Przeciwdziałanie nietolerancji</a:t>
            </a:r>
          </a:p>
          <a:p>
            <a:pPr lvl="1"/>
            <a:r>
              <a:rPr lang="pl-PL" dirty="0" smtClean="0"/>
              <a:t>Rozwijanie współpracy międzynarodowej  Przeciwdziałanie nietolerancji</a:t>
            </a:r>
          </a:p>
          <a:p>
            <a:pPr lvl="1"/>
            <a:endParaRPr lang="pl-PL" dirty="0" smtClean="0"/>
          </a:p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itchFamily="34"/>
              <a:buChar char=" "/>
              <a:tabLst/>
              <a:defRPr/>
            </a:pPr>
            <a:r>
              <a:rPr lang="pl-PL" dirty="0" smtClean="0"/>
              <a:t>Rozwijanie współpracy międzynarodowej</a:t>
            </a:r>
          </a:p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itchFamily="34"/>
              <a:buChar char=" "/>
              <a:tabLst/>
              <a:defRPr/>
            </a:pPr>
            <a:r>
              <a:rPr lang="pl-PL" dirty="0" smtClean="0"/>
              <a:t>Wyrównywanie szans dzieci i młodzieży</a:t>
            </a:r>
            <a:endParaRPr lang="en-US" dirty="0" smtClean="0"/>
          </a:p>
          <a:p>
            <a:pPr marL="0" marR="0" lvl="1" indent="0" algn="l" defTabSz="914400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0"/>
              </a:spcAft>
              <a:buClrTx/>
              <a:buSzPct val="100000"/>
              <a:buFont typeface="Arial" pitchFamily="34"/>
              <a:buChar char=" "/>
              <a:tabLst/>
              <a:defRPr/>
            </a:pPr>
            <a:r>
              <a:rPr lang="en-US" dirty="0" smtClean="0"/>
              <a:t>"</a:t>
            </a: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 </a:t>
            </a:r>
            <a:r>
              <a:rPr lang="en-US" dirty="0" err="1" smtClean="0"/>
              <a:t>Duis</a:t>
            </a:r>
            <a:r>
              <a:rPr lang="en-US" dirty="0" smtClean="0"/>
              <a:t> </a:t>
            </a:r>
            <a:r>
              <a:rPr lang="en-US" dirty="0" err="1" smtClean="0"/>
              <a:t>aute</a:t>
            </a:r>
            <a:r>
              <a:rPr lang="en-US" dirty="0" smtClean="0"/>
              <a:t> </a:t>
            </a:r>
            <a:r>
              <a:rPr lang="en-US" dirty="0" err="1" smtClean="0"/>
              <a:t>irure</a:t>
            </a:r>
            <a:r>
              <a:rPr lang="en-US" dirty="0" smtClean="0"/>
              <a:t> dolor in </a:t>
            </a:r>
            <a:r>
              <a:rPr lang="en-US" dirty="0" err="1" smtClean="0"/>
              <a:t>reprehenderit</a:t>
            </a:r>
            <a:r>
              <a:rPr lang="en-US" dirty="0" smtClean="0"/>
              <a:t> in </a:t>
            </a:r>
            <a:r>
              <a:rPr lang="en-US" dirty="0" err="1" smtClean="0"/>
              <a:t>voluptate</a:t>
            </a:r>
            <a:r>
              <a:rPr lang="en-US" dirty="0" smtClean="0"/>
              <a:t> </a:t>
            </a:r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cillum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fugiat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pariatur</a:t>
            </a:r>
            <a:r>
              <a:rPr lang="en-US" dirty="0" smtClean="0"/>
              <a:t>. </a:t>
            </a:r>
            <a:r>
              <a:rPr lang="en-US" dirty="0" err="1" smtClean="0"/>
              <a:t>Excepteur</a:t>
            </a:r>
            <a:r>
              <a:rPr lang="en-US" dirty="0" smtClean="0"/>
              <a:t> </a:t>
            </a:r>
            <a:r>
              <a:rPr lang="en-US" dirty="0" err="1" smtClean="0"/>
              <a:t>sint</a:t>
            </a:r>
            <a:r>
              <a:rPr lang="en-US" dirty="0" smtClean="0"/>
              <a:t> </a:t>
            </a:r>
            <a:r>
              <a:rPr lang="en-US" dirty="0" err="1" smtClean="0"/>
              <a:t>occaecat</a:t>
            </a:r>
            <a:r>
              <a:rPr lang="en-US" dirty="0" smtClean="0"/>
              <a:t> </a:t>
            </a:r>
            <a:r>
              <a:rPr lang="en-US" dirty="0" err="1" smtClean="0"/>
              <a:t>cupidatat</a:t>
            </a:r>
            <a:r>
              <a:rPr lang="en-US" dirty="0" smtClean="0"/>
              <a:t> non </a:t>
            </a:r>
            <a:r>
              <a:rPr lang="en-US" dirty="0" err="1" smtClean="0"/>
              <a:t>proident</a:t>
            </a:r>
            <a:r>
              <a:rPr lang="en-US" dirty="0" smtClean="0"/>
              <a:t>, </a:t>
            </a:r>
            <a:r>
              <a:rPr lang="en-US" dirty="0" err="1" smtClean="0"/>
              <a:t>sunt</a:t>
            </a:r>
            <a:r>
              <a:rPr lang="en-US" dirty="0" smtClean="0"/>
              <a:t> in culpa qui </a:t>
            </a:r>
            <a:r>
              <a:rPr lang="en-US" dirty="0" err="1" smtClean="0"/>
              <a:t>officia</a:t>
            </a:r>
            <a:r>
              <a:rPr lang="en-US" dirty="0" smtClean="0"/>
              <a:t> </a:t>
            </a:r>
            <a:r>
              <a:rPr lang="en-US" dirty="0" err="1" smtClean="0"/>
              <a:t>deserunt</a:t>
            </a:r>
            <a:r>
              <a:rPr lang="en-US" dirty="0" smtClean="0"/>
              <a:t> </a:t>
            </a:r>
            <a:r>
              <a:rPr lang="en-US" dirty="0" err="1" smtClean="0"/>
              <a:t>mollit</a:t>
            </a:r>
            <a:r>
              <a:rPr lang="en-US" dirty="0" smtClean="0"/>
              <a:t> </a:t>
            </a:r>
            <a:r>
              <a:rPr lang="en-US" dirty="0" err="1" smtClean="0"/>
              <a:t>anim</a:t>
            </a:r>
            <a:r>
              <a:rPr lang="en-US" dirty="0" smtClean="0"/>
              <a:t> id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laborum</a:t>
            </a:r>
            <a:r>
              <a:rPr lang="en-US" dirty="0" smtClean="0"/>
              <a:t>."Third level</a:t>
            </a:r>
            <a:endParaRPr lang="pl-PL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5400" y="260648"/>
            <a:ext cx="831967" cy="789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99700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 noGrp="1"/>
          </p:cNvSpPr>
          <p:nvPr>
            <p:ph sz="half" idx="10" hasCustomPrompt="1"/>
          </p:nvPr>
        </p:nvSpPr>
        <p:spPr>
          <a:xfrm>
            <a:off x="4760032" y="3413315"/>
            <a:ext cx="2899064" cy="17980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91440" marR="0" lvl="0" indent="-91440" algn="l" defTabSz="914400" rtl="0" fontAlgn="auto" hangingPunct="1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4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1pPr>
            <a:lvl2pPr marL="347472" marR="0" lvl="1" indent="-34290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20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2pPr>
            <a:lvl3pPr marL="548640" marR="0" lvl="2" indent="-54864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800" b="0" i="1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3pPr>
            <a:lvl4pPr marL="822960" marR="0" lvl="3" indent="-82296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6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4pPr>
            <a:lvl5pPr marL="1097280" marR="0" lvl="4" indent="-109728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6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5pPr>
          </a:lstStyle>
          <a:p>
            <a:pPr lvl="0"/>
            <a:r>
              <a:rPr lang="pl-PL" dirty="0" smtClean="0"/>
              <a:t>Dotacje na upowszechnianie postaw obywatelskiej odpowiedzialności za jakość polskiej demokracji, zwiększanie udziału obywateli i organizacji pozarządowych w życiu publicznym</a:t>
            </a:r>
            <a:endParaRPr lang="en-US" dirty="0"/>
          </a:p>
        </p:txBody>
      </p:sp>
      <p:sp>
        <p:nvSpPr>
          <p:cNvPr id="6" name="Content Placeholder 2"/>
          <p:cNvSpPr txBox="1">
            <a:spLocks noGrp="1"/>
          </p:cNvSpPr>
          <p:nvPr>
            <p:ph sz="half" idx="11" hasCustomPrompt="1"/>
          </p:nvPr>
        </p:nvSpPr>
        <p:spPr>
          <a:xfrm>
            <a:off x="1663688" y="3411201"/>
            <a:ext cx="2899064" cy="180020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91440" marR="0" lvl="0" indent="-91440" algn="l" defTabSz="914400" rtl="0" fontAlgn="auto" hangingPunct="1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4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1pPr>
            <a:lvl2pPr marL="347472" marR="0" lvl="1" indent="-34290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20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2pPr>
            <a:lvl3pPr marL="548640" marR="0" lvl="2" indent="-54864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800" b="0" i="1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3pPr>
            <a:lvl4pPr marL="822960" marR="0" lvl="3" indent="-82296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6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4pPr>
            <a:lvl5pPr marL="1097280" marR="0" lvl="4" indent="-109728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6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5pPr>
          </a:lstStyle>
          <a:p>
            <a:pPr lvl="0"/>
            <a:r>
              <a:rPr lang="pl-PL" dirty="0" smtClean="0"/>
              <a:t>Dotacje na upowszechnianie postaw obywatelskiej odpowiedzialności za jakość polskiej demokracji, zwiększanie udziału obywateli i organizacji pozarządowych w życiu publicznym</a:t>
            </a:r>
            <a:endParaRPr lang="en-US" dirty="0"/>
          </a:p>
        </p:txBody>
      </p:sp>
      <p:sp>
        <p:nvSpPr>
          <p:cNvPr id="7" name="Content Placeholder 2"/>
          <p:cNvSpPr txBox="1">
            <a:spLocks noGrp="1"/>
          </p:cNvSpPr>
          <p:nvPr>
            <p:ph sz="half" idx="12" hasCustomPrompt="1"/>
          </p:nvPr>
        </p:nvSpPr>
        <p:spPr>
          <a:xfrm>
            <a:off x="7928384" y="3411202"/>
            <a:ext cx="2899064" cy="1800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91440" marR="0" lvl="0" indent="-91440" algn="l" defTabSz="914400" rtl="0" fontAlgn="auto" hangingPunct="1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4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1pPr>
            <a:lvl2pPr marL="347472" marR="0" lvl="1" indent="-34290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20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2pPr>
            <a:lvl3pPr marL="548640" marR="0" lvl="2" indent="-54864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800" b="0" i="1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3pPr>
            <a:lvl4pPr marL="822960" marR="0" lvl="3" indent="-82296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6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4pPr>
            <a:lvl5pPr marL="1097280" marR="0" lvl="4" indent="-1097280" algn="l" defTabSz="914400" rtl="0" fontAlgn="auto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 "/>
              <a:tabLst/>
              <a:defRPr lang="en-US" sz="1600" b="0" i="0" u="none" strike="noStrike" kern="1200" cap="none" spc="0" baseline="0">
                <a:solidFill>
                  <a:srgbClr val="004DB3"/>
                </a:solidFill>
                <a:uFillTx/>
                <a:latin typeface="Calibri Light"/>
              </a:defRPr>
            </a:lvl5pPr>
          </a:lstStyle>
          <a:p>
            <a:pPr lvl="0"/>
            <a:r>
              <a:rPr lang="pl-PL" dirty="0" smtClean="0"/>
              <a:t>Dotacje na upowszechnianie postaw obywatelskiej odpowiedzialności za jakość polskiej demokracji, zwiększanie udziału obywateli i organizacji pozarządowych w życiu publicznym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05079" y="3041045"/>
            <a:ext cx="2531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>
                <a:solidFill>
                  <a:schemeClr val="accent2"/>
                </a:solidFill>
                <a:latin typeface="Corpid" pitchFamily="2" charset="0"/>
              </a:rPr>
              <a:t>Demokracja w Działaniu </a:t>
            </a:r>
            <a:endParaRPr lang="pl-PL" sz="1600" b="1" dirty="0">
              <a:solidFill>
                <a:schemeClr val="accent2"/>
              </a:solidFill>
              <a:latin typeface="Corpid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94551" y="3041045"/>
            <a:ext cx="2531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baseline="0" dirty="0" smtClean="0">
                <a:solidFill>
                  <a:schemeClr val="accent2"/>
                </a:solidFill>
                <a:latin typeface="Corpid" pitchFamily="2" charset="0"/>
              </a:rPr>
              <a:t>Demokracja w Działaniu </a:t>
            </a:r>
            <a:endParaRPr lang="pl-PL" sz="1600" b="1" baseline="0" dirty="0">
              <a:solidFill>
                <a:schemeClr val="accent2"/>
              </a:solidFill>
              <a:latin typeface="Corpid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26159" y="3041045"/>
            <a:ext cx="2531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>
                <a:solidFill>
                  <a:schemeClr val="accent2"/>
                </a:solidFill>
                <a:latin typeface="Corpid" pitchFamily="2" charset="0"/>
              </a:rPr>
              <a:t>Demokracja w Działaniu </a:t>
            </a:r>
            <a:endParaRPr lang="pl-PL" sz="1600" b="1" dirty="0">
              <a:solidFill>
                <a:schemeClr val="accent2"/>
              </a:solidFill>
              <a:latin typeface="Corpid" pitchFamily="2" charset="0"/>
            </a:endParaRPr>
          </a:p>
        </p:txBody>
      </p:sp>
      <p:sp>
        <p:nvSpPr>
          <p:cNvPr id="11" name="Title 1"/>
          <p:cNvSpPr txBox="1">
            <a:spLocks noGrp="1"/>
          </p:cNvSpPr>
          <p:nvPr>
            <p:ph type="title" hasCustomPrompt="1"/>
          </p:nvPr>
        </p:nvSpPr>
        <p:spPr>
          <a:xfrm>
            <a:off x="1775520" y="404664"/>
            <a:ext cx="9433048" cy="6777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3200" b="1" i="0" u="none" strike="noStrike" kern="1200" cap="none" spc="0" baseline="0">
                <a:solidFill>
                  <a:srgbClr val="003478"/>
                </a:solidFill>
                <a:uFillTx/>
                <a:latin typeface="CorpidPl"/>
              </a:defRPr>
            </a:lvl1pPr>
          </a:lstStyle>
          <a:p>
            <a:pPr lvl="0"/>
            <a:r>
              <a:rPr lang="pl-PL" dirty="0" smtClean="0"/>
              <a:t>Tytuł slajdu maly znacznik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3432" y="260648"/>
            <a:ext cx="680256" cy="64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1099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2141516"/>
              </p:ext>
            </p:extLst>
          </p:nvPr>
        </p:nvGraphicFramePr>
        <p:xfrm>
          <a:off x="1775521" y="1700797"/>
          <a:ext cx="8384478" cy="3634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9990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062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aseline="0" dirty="0" smtClean="0">
                          <a:solidFill>
                            <a:schemeClr val="accent2"/>
                          </a:solidFill>
                          <a:latin typeface="CorpidPl" panose="02000400000000000000" pitchFamily="2" charset="0"/>
                        </a:rPr>
                        <a:t>Część akcyjna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baseline="0" dirty="0" smtClean="0">
                          <a:solidFill>
                            <a:schemeClr val="accent2"/>
                          </a:solidFill>
                          <a:latin typeface="CorpidPl" panose="02000400000000000000" pitchFamily="2" charset="0"/>
                        </a:rPr>
                        <a:t>20 000 000</a:t>
                      </a:r>
                      <a:endParaRPr lang="pl-PL" baseline="0" dirty="0">
                        <a:solidFill>
                          <a:schemeClr val="accent2"/>
                        </a:solidFill>
                        <a:latin typeface="CorpidPl" panose="020004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baseline="0" dirty="0" smtClean="0">
                          <a:solidFill>
                            <a:schemeClr val="accent2"/>
                          </a:solidFill>
                          <a:latin typeface="CorpidPl" panose="02000400000000000000" pitchFamily="2" charset="0"/>
                        </a:rPr>
                        <a:t>22 %</a:t>
                      </a:r>
                      <a:endParaRPr lang="pl-PL" baseline="0" dirty="0">
                        <a:solidFill>
                          <a:schemeClr val="accent2"/>
                        </a:solidFill>
                        <a:latin typeface="CorpidPl" panose="02000400000000000000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392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NG Investment Management (</a:t>
                      </a:r>
                      <a:r>
                        <a:rPr lang="en-US" sz="1100" dirty="0" err="1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portfel</a:t>
                      </a:r>
                      <a:r>
                        <a:rPr lang="en-US" sz="110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akcji</a:t>
                      </a:r>
                      <a:r>
                        <a:rPr lang="en-US" sz="110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  <a:endParaRPr lang="pl-PL" sz="1100" dirty="0">
                        <a:solidFill>
                          <a:srgbClr val="3C3C3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15 000 000</a:t>
                      </a:r>
                    </a:p>
                    <a:p>
                      <a:endParaRPr lang="pl-PL" sz="1100" dirty="0">
                        <a:solidFill>
                          <a:srgbClr val="3C3C3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15 000 000</a:t>
                      </a:r>
                    </a:p>
                    <a:p>
                      <a:endParaRPr lang="pl-PL" sz="1100" dirty="0">
                        <a:solidFill>
                          <a:srgbClr val="3C3C3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3921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NG Investment Management (</a:t>
                      </a:r>
                      <a:r>
                        <a:rPr lang="en-US" sz="1100" noProof="0" dirty="0" err="1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portfel</a:t>
                      </a:r>
                      <a:r>
                        <a:rPr lang="en-US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noProof="0" dirty="0" err="1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akcji</a:t>
                      </a:r>
                      <a:r>
                        <a:rPr lang="en-US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  <a:endParaRPr lang="pl-PL" sz="1100" noProof="0" dirty="0" smtClean="0">
                        <a:solidFill>
                          <a:srgbClr val="3C3C3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l-PL" sz="1100" dirty="0">
                        <a:solidFill>
                          <a:srgbClr val="3C3C3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15 000 000</a:t>
                      </a:r>
                    </a:p>
                    <a:p>
                      <a:endParaRPr lang="pl-PL" sz="1100" dirty="0">
                        <a:solidFill>
                          <a:srgbClr val="3C3C3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15 000 000</a:t>
                      </a:r>
                    </a:p>
                    <a:p>
                      <a:endParaRPr lang="pl-PL" sz="1100" dirty="0">
                        <a:solidFill>
                          <a:srgbClr val="3C3C3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146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B915A"/>
                          </a:solidFill>
                          <a:effectLst/>
                          <a:uLnTx/>
                          <a:uFillTx/>
                          <a:latin typeface="CorpidPl" panose="02000400000000000000" pitchFamily="2" charset="0"/>
                          <a:ea typeface="+mn-ea"/>
                          <a:cs typeface="+mn-cs"/>
                        </a:rPr>
                        <a:t>Część akcyjna</a:t>
                      </a:r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B915A"/>
                          </a:solidFill>
                          <a:effectLst/>
                          <a:uLnTx/>
                          <a:uFillTx/>
                          <a:latin typeface="CorpidPl" panose="02000400000000000000" pitchFamily="2" charset="0"/>
                          <a:ea typeface="+mn-ea"/>
                          <a:cs typeface="+mn-cs"/>
                        </a:rPr>
                        <a:t>20 000 000</a:t>
                      </a:r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B915A"/>
                          </a:solidFill>
                          <a:effectLst/>
                          <a:uLnTx/>
                          <a:uFillTx/>
                          <a:latin typeface="CorpidPl" panose="02000400000000000000" pitchFamily="2" charset="0"/>
                          <a:ea typeface="+mn-ea"/>
                          <a:cs typeface="+mn-cs"/>
                        </a:rPr>
                        <a:t>55 %</a:t>
                      </a:r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392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NG Investment Management (</a:t>
                      </a:r>
                      <a:r>
                        <a:rPr lang="en-US" sz="1100" dirty="0" err="1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portfel</a:t>
                      </a:r>
                      <a:r>
                        <a:rPr lang="en-US" sz="110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akcji</a:t>
                      </a:r>
                      <a:r>
                        <a:rPr lang="en-US" sz="110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  <a:endParaRPr lang="pl-PL" sz="1100" dirty="0">
                        <a:solidFill>
                          <a:srgbClr val="3C3C3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15 000 000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15 000 000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3921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NG Investment Management (</a:t>
                      </a:r>
                      <a:r>
                        <a:rPr lang="en-US" sz="1100" noProof="0" dirty="0" err="1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portfel</a:t>
                      </a:r>
                      <a:r>
                        <a:rPr lang="en-US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noProof="0" dirty="0" err="1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akcji</a:t>
                      </a:r>
                      <a:r>
                        <a:rPr lang="en-US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  <a:endParaRPr lang="pl-PL" sz="1100" noProof="0" dirty="0" smtClean="0">
                        <a:solidFill>
                          <a:srgbClr val="3C3C3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15 000 000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15 000 000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1551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NG Investment Management (</a:t>
                      </a:r>
                      <a:r>
                        <a:rPr lang="en-US" sz="1100" dirty="0" err="1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portfel</a:t>
                      </a:r>
                      <a:r>
                        <a:rPr lang="en-US" sz="110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akcji</a:t>
                      </a:r>
                      <a:r>
                        <a:rPr lang="en-US" sz="110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  <a:endParaRPr lang="pl-PL" sz="1100" dirty="0">
                        <a:solidFill>
                          <a:srgbClr val="3C3C3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15 000 000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noProof="0" dirty="0" smtClean="0">
                          <a:solidFill>
                            <a:srgbClr val="3C3C3C"/>
                          </a:solidFill>
                          <a:latin typeface="+mn-lt"/>
                          <a:ea typeface="+mn-ea"/>
                          <a:cs typeface="+mn-cs"/>
                        </a:rPr>
                        <a:t>15 000 000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3921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B915A"/>
                          </a:solidFill>
                          <a:effectLst/>
                          <a:uLnTx/>
                          <a:uFillTx/>
                          <a:latin typeface="CorpidPl" panose="02000400000000000000" pitchFamily="2" charset="0"/>
                          <a:ea typeface="+mn-ea"/>
                          <a:cs typeface="+mn-cs"/>
                        </a:rPr>
                        <a:t>Razem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9B915A"/>
                          </a:solidFill>
                          <a:effectLst/>
                          <a:uLnTx/>
                          <a:uFillTx/>
                          <a:latin typeface="CorpidPl" panose="02000400000000000000" pitchFamily="2" charset="0"/>
                          <a:ea typeface="+mn-ea"/>
                          <a:cs typeface="+mn-cs"/>
                        </a:rPr>
                        <a:t>20 000 000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8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9B915A"/>
                        </a:solidFill>
                        <a:effectLst/>
                        <a:uLnTx/>
                        <a:uFillTx/>
                        <a:latin typeface="CorpidPl" panose="02000400000000000000" pitchFamily="2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3" name="Title 1"/>
          <p:cNvSpPr txBox="1">
            <a:spLocks noGrp="1"/>
          </p:cNvSpPr>
          <p:nvPr>
            <p:ph type="title" hasCustomPrompt="1"/>
          </p:nvPr>
        </p:nvSpPr>
        <p:spPr>
          <a:xfrm>
            <a:off x="1775520" y="404664"/>
            <a:ext cx="9433048" cy="6777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3200" b="1" i="0" u="none" strike="noStrike" kern="1200" cap="none" spc="0" baseline="0">
                <a:solidFill>
                  <a:srgbClr val="003478"/>
                </a:solidFill>
                <a:uFillTx/>
                <a:latin typeface="CorpidPl"/>
              </a:defRPr>
            </a:lvl1pPr>
          </a:lstStyle>
          <a:p>
            <a:pPr lvl="0"/>
            <a:r>
              <a:rPr lang="pl-PL" dirty="0" smtClean="0"/>
              <a:t>Wydatki programowe tableka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3432" y="260648"/>
            <a:ext cx="680256" cy="64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22155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 noGrp="1"/>
          </p:cNvSpPr>
          <p:nvPr>
            <p:ph type="title" hasCustomPrompt="1"/>
          </p:nvPr>
        </p:nvSpPr>
        <p:spPr>
          <a:xfrm>
            <a:off x="1775520" y="404664"/>
            <a:ext cx="9433048" cy="6777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3200" b="1" i="0" u="none" strike="noStrike" kern="1200" cap="none" spc="0" baseline="0">
                <a:solidFill>
                  <a:srgbClr val="003478"/>
                </a:solidFill>
                <a:uFillTx/>
                <a:latin typeface="CorpidPl"/>
              </a:defRPr>
            </a:lvl1pPr>
          </a:lstStyle>
          <a:p>
            <a:pPr lvl="0"/>
            <a:r>
              <a:rPr lang="pl-PL" dirty="0" smtClean="0"/>
              <a:t>Wydatki programowe wykresy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3432" y="260648"/>
            <a:ext cx="680256" cy="645750"/>
          </a:xfrm>
          <a:prstGeom prst="rect">
            <a:avLst/>
          </a:prstGeom>
        </p:spPr>
      </p:pic>
      <p:graphicFrame>
        <p:nvGraphicFramePr>
          <p:cNvPr id="14" name="Chart 13"/>
          <p:cNvGraphicFramePr/>
          <p:nvPr>
            <p:extLst>
              <p:ext uri="{D42A27DB-BD31-4B8C-83A1-F6EECF244321}">
                <p14:modId xmlns:p14="http://schemas.microsoft.com/office/powerpoint/2010/main" xmlns="" val="793271870"/>
              </p:ext>
            </p:extLst>
          </p:nvPr>
        </p:nvGraphicFramePr>
        <p:xfrm>
          <a:off x="987961" y="1988840"/>
          <a:ext cx="4662729" cy="3108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xmlns="" val="1358249864"/>
              </p:ext>
            </p:extLst>
          </p:nvPr>
        </p:nvGraphicFramePr>
        <p:xfrm>
          <a:off x="5303912" y="2420888"/>
          <a:ext cx="3912852" cy="2608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817601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77436" y="1628800"/>
            <a:ext cx="1266236" cy="1202007"/>
          </a:xfrm>
          <a:prstGeom prst="rect">
            <a:avLst/>
          </a:prstGeom>
        </p:spPr>
      </p:pic>
      <p:sp>
        <p:nvSpPr>
          <p:cNvPr id="7" name="Subtitle 2"/>
          <p:cNvSpPr txBox="1">
            <a:spLocks noGrp="1"/>
          </p:cNvSpPr>
          <p:nvPr>
            <p:ph type="subTitle" idx="1"/>
          </p:nvPr>
        </p:nvSpPr>
        <p:spPr>
          <a:xfrm>
            <a:off x="1877436" y="4320572"/>
            <a:ext cx="8822990" cy="5596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None/>
              <a:tabLst/>
              <a:defRPr lang="pl-PL" sz="2000" b="0" i="1" u="none" strike="noStrike" kern="1200" cap="none" spc="0" baseline="0">
                <a:solidFill>
                  <a:srgbClr val="9B9256"/>
                </a:solidFill>
                <a:uFillTx/>
                <a:latin typeface="Times New Roman" pitchFamily="18"/>
                <a:cs typeface="Times New Roman" pitchFamily="18"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pl-PL" dirty="0"/>
          </a:p>
        </p:txBody>
      </p:sp>
      <p:sp>
        <p:nvSpPr>
          <p:cNvPr id="8" name="Title 1"/>
          <p:cNvSpPr txBox="1">
            <a:spLocks noGrp="1"/>
          </p:cNvSpPr>
          <p:nvPr>
            <p:ph type="ctrTitle" hasCustomPrompt="1"/>
          </p:nvPr>
        </p:nvSpPr>
        <p:spPr>
          <a:xfrm>
            <a:off x="1877436" y="3210129"/>
            <a:ext cx="9547156" cy="93895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4800" b="1" i="0" u="none" strike="noStrike" kern="1200" cap="none" spc="0" baseline="0">
                <a:solidFill>
                  <a:srgbClr val="003478"/>
                </a:solidFill>
                <a:uFillTx/>
                <a:latin typeface="CorpidPl"/>
              </a:defRPr>
            </a:lvl1pPr>
          </a:lstStyle>
          <a:p>
            <a:pPr lvl="0"/>
            <a:r>
              <a:rPr lang="pl-PL" dirty="0"/>
              <a:t>Tytuł </a:t>
            </a:r>
            <a:r>
              <a:rPr lang="pl-PL" dirty="0" smtClean="0"/>
              <a:t>rozdziału duży znacznik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2991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170"/>
            <a:ext cx="12192000" cy="6858000"/>
          </a:xfrm>
          <a:prstGeom prst="rect">
            <a:avLst/>
          </a:prstGeom>
          <a:solidFill>
            <a:srgbClr val="003478"/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lum bright="10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77436" y="1628800"/>
            <a:ext cx="1266236" cy="1202007"/>
          </a:xfrm>
          <a:prstGeom prst="rect">
            <a:avLst/>
          </a:prstGeom>
        </p:spPr>
      </p:pic>
      <p:sp>
        <p:nvSpPr>
          <p:cNvPr id="9" name="Subtitle 2"/>
          <p:cNvSpPr txBox="1">
            <a:spLocks noGrp="1"/>
          </p:cNvSpPr>
          <p:nvPr>
            <p:ph type="subTitle" idx="1"/>
          </p:nvPr>
        </p:nvSpPr>
        <p:spPr>
          <a:xfrm>
            <a:off x="1877436" y="4320572"/>
            <a:ext cx="8822990" cy="55967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None/>
              <a:tabLst/>
              <a:defRPr lang="pl-PL" sz="2000" b="0" i="1" u="none" strike="noStrike" kern="1200" cap="none" spc="0" baseline="0">
                <a:solidFill>
                  <a:srgbClr val="9B9256"/>
                </a:solidFill>
                <a:uFillTx/>
                <a:latin typeface="Times New Roman" pitchFamily="18"/>
                <a:cs typeface="Times New Roman" pitchFamily="18"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pl-PL" dirty="0"/>
          </a:p>
        </p:txBody>
      </p:sp>
      <p:sp>
        <p:nvSpPr>
          <p:cNvPr id="10" name="Title 1"/>
          <p:cNvSpPr txBox="1">
            <a:spLocks noGrp="1"/>
          </p:cNvSpPr>
          <p:nvPr>
            <p:ph type="ctrTitle" hasCustomPrompt="1"/>
          </p:nvPr>
        </p:nvSpPr>
        <p:spPr>
          <a:xfrm>
            <a:off x="1877436" y="3210129"/>
            <a:ext cx="9547156" cy="93895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4800" b="1" i="0" u="none" strike="noStrike" kern="1200" cap="none" spc="0" baseline="0">
                <a:solidFill>
                  <a:schemeClr val="bg1"/>
                </a:solidFill>
                <a:uFillTx/>
                <a:latin typeface="CorpidPl"/>
              </a:defRPr>
            </a:lvl1pPr>
          </a:lstStyle>
          <a:p>
            <a:pPr lvl="0"/>
            <a:r>
              <a:rPr lang="pl-PL" dirty="0"/>
              <a:t>Tytuł </a:t>
            </a:r>
            <a:r>
              <a:rPr lang="pl-PL" dirty="0" smtClean="0"/>
              <a:t>rozdziału kontra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876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343472" y="548680"/>
            <a:ext cx="7560840" cy="5330952"/>
          </a:xfrm>
          <a:prstGeom prst="rect">
            <a:avLst/>
          </a:prstGeom>
          <a:solidFill>
            <a:srgbClr val="63A7FF"/>
          </a:solidFill>
          <a:ln>
            <a:noFill/>
          </a:ln>
        </p:spPr>
        <p:txBody>
          <a:bodyPr vert="horz" wrap="square" lIns="91440" tIns="45720" rIns="91440" bIns="45720" anchor="t" anchorCtr="1" compatLnSpc="1"/>
          <a:lstStyle>
            <a:lvl1pPr marL="0" marR="0" lvl="0" indent="0" algn="ctr" defTabSz="914400" rtl="0" fontAlgn="auto" hangingPunct="1">
              <a:lnSpc>
                <a:spcPct val="85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lang="en-US" sz="3200" b="0" i="0" u="none" strike="noStrike" kern="1200" cap="none" spc="0" baseline="0">
                <a:solidFill>
                  <a:srgbClr val="005ED9"/>
                </a:solidFill>
                <a:uFillTx/>
                <a:latin typeface="Calibri Light"/>
              </a:defRPr>
            </a:lvl1pPr>
          </a:lstStyle>
          <a:p>
            <a:pPr lvl="0"/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120336" y="548680"/>
            <a:ext cx="252028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400" b="1" baseline="0" dirty="0" smtClean="0">
                <a:solidFill>
                  <a:schemeClr val="accent2"/>
                </a:solidFill>
                <a:latin typeface="CorpidPl" panose="02000400000000000000" pitchFamily="2" charset="0"/>
              </a:rPr>
              <a:t>Część akcyjna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600" baseline="0" dirty="0" smtClean="0">
              <a:solidFill>
                <a:srgbClr val="3C3C3C"/>
              </a:solidFill>
            </a:endParaRP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aseline="0" dirty="0" smtClean="0">
                <a:solidFill>
                  <a:srgbClr val="3C3C3C"/>
                </a:solidFill>
              </a:rPr>
              <a:t>"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Lorem</a:t>
            </a:r>
            <a:r>
              <a:rPr lang="en-US" sz="1600" baseline="0" dirty="0" smtClean="0">
                <a:solidFill>
                  <a:srgbClr val="3C3C3C"/>
                </a:solidFill>
              </a:rPr>
              <a:t>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ipsum</a:t>
            </a:r>
            <a:r>
              <a:rPr lang="en-US" sz="1600" baseline="0" dirty="0" smtClean="0">
                <a:solidFill>
                  <a:srgbClr val="3C3C3C"/>
                </a:solidFill>
              </a:rPr>
              <a:t> dolor sit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amet</a:t>
            </a:r>
            <a:r>
              <a:rPr lang="en-US" sz="1600" baseline="0" dirty="0" smtClean="0">
                <a:solidFill>
                  <a:srgbClr val="3C3C3C"/>
                </a:solidFill>
              </a:rPr>
              <a:t>,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consectetur</a:t>
            </a:r>
            <a:r>
              <a:rPr lang="en-US" sz="1600" baseline="0" dirty="0" smtClean="0">
                <a:solidFill>
                  <a:srgbClr val="3C3C3C"/>
                </a:solidFill>
              </a:rPr>
              <a:t>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adipisicing</a:t>
            </a:r>
            <a:r>
              <a:rPr lang="en-US" sz="1600" baseline="0" dirty="0" smtClean="0">
                <a:solidFill>
                  <a:srgbClr val="3C3C3C"/>
                </a:solidFill>
              </a:rPr>
              <a:t>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elit</a:t>
            </a:r>
            <a:r>
              <a:rPr lang="en-US" sz="1600" baseline="0" dirty="0" smtClean="0">
                <a:solidFill>
                  <a:srgbClr val="3C3C3C"/>
                </a:solidFill>
              </a:rPr>
              <a:t>,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sed</a:t>
            </a:r>
            <a:r>
              <a:rPr lang="en-US" sz="1600" baseline="0" dirty="0" smtClean="0">
                <a:solidFill>
                  <a:srgbClr val="3C3C3C"/>
                </a:solidFill>
              </a:rPr>
              <a:t> do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eiusmod</a:t>
            </a:r>
            <a:r>
              <a:rPr lang="en-US" sz="1600" baseline="0" dirty="0" smtClean="0">
                <a:solidFill>
                  <a:srgbClr val="3C3C3C"/>
                </a:solidFill>
              </a:rPr>
              <a:t>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tempor</a:t>
            </a:r>
            <a:r>
              <a:rPr lang="en-US" sz="1600" baseline="0" dirty="0" smtClean="0">
                <a:solidFill>
                  <a:srgbClr val="3C3C3C"/>
                </a:solidFill>
              </a:rPr>
              <a:t>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incididunt</a:t>
            </a:r>
            <a:r>
              <a:rPr lang="en-US" sz="1600" baseline="0" dirty="0" smtClean="0">
                <a:solidFill>
                  <a:srgbClr val="3C3C3C"/>
                </a:solidFill>
              </a:rPr>
              <a:t>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ut</a:t>
            </a:r>
            <a:r>
              <a:rPr lang="en-US" sz="1600" baseline="0" dirty="0" smtClean="0">
                <a:solidFill>
                  <a:srgbClr val="3C3C3C"/>
                </a:solidFill>
              </a:rPr>
              <a:t>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labore</a:t>
            </a:r>
            <a:r>
              <a:rPr lang="en-US" sz="1600" baseline="0" dirty="0" smtClean="0">
                <a:solidFill>
                  <a:srgbClr val="3C3C3C"/>
                </a:solidFill>
              </a:rPr>
              <a:t> et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dolore</a:t>
            </a:r>
            <a:r>
              <a:rPr lang="en-US" sz="1600" baseline="0" dirty="0" smtClean="0">
                <a:solidFill>
                  <a:srgbClr val="3C3C3C"/>
                </a:solidFill>
              </a:rPr>
              <a:t> magna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aliqua</a:t>
            </a:r>
            <a:r>
              <a:rPr lang="en-US" sz="1600" baseline="0" dirty="0" smtClean="0">
                <a:solidFill>
                  <a:srgbClr val="3C3C3C"/>
                </a:solidFill>
              </a:rPr>
              <a:t>.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Ut</a:t>
            </a:r>
            <a:r>
              <a:rPr lang="en-US" sz="1600" baseline="0" dirty="0" smtClean="0">
                <a:solidFill>
                  <a:srgbClr val="3C3C3C"/>
                </a:solidFill>
              </a:rPr>
              <a:t>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enim</a:t>
            </a:r>
            <a:r>
              <a:rPr lang="en-US" sz="1600" baseline="0" dirty="0" smtClean="0">
                <a:solidFill>
                  <a:srgbClr val="3C3C3C"/>
                </a:solidFill>
              </a:rPr>
              <a:t> ad minim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veniam</a:t>
            </a:r>
            <a:r>
              <a:rPr lang="en-US" sz="1600" baseline="0" dirty="0" smtClean="0">
                <a:solidFill>
                  <a:srgbClr val="3C3C3C"/>
                </a:solidFill>
              </a:rPr>
              <a:t>,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quis</a:t>
            </a:r>
            <a:r>
              <a:rPr lang="en-US" sz="1600" baseline="0" dirty="0" smtClean="0">
                <a:solidFill>
                  <a:srgbClr val="3C3C3C"/>
                </a:solidFill>
              </a:rPr>
              <a:t>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nostrud</a:t>
            </a:r>
            <a:r>
              <a:rPr lang="en-US" sz="1600" baseline="0" dirty="0" smtClean="0">
                <a:solidFill>
                  <a:srgbClr val="3C3C3C"/>
                </a:solidFill>
              </a:rPr>
              <a:t> exercitation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ullamco</a:t>
            </a:r>
            <a:r>
              <a:rPr lang="en-US" sz="1600" baseline="0" dirty="0" smtClean="0">
                <a:solidFill>
                  <a:srgbClr val="3C3C3C"/>
                </a:solidFill>
              </a:rPr>
              <a:t>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laboris</a:t>
            </a:r>
            <a:r>
              <a:rPr lang="en-US" sz="1600" baseline="0" dirty="0" smtClean="0">
                <a:solidFill>
                  <a:srgbClr val="3C3C3C"/>
                </a:solidFill>
              </a:rPr>
              <a:t> nisi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ut</a:t>
            </a:r>
            <a:r>
              <a:rPr lang="en-US" sz="1600" baseline="0" dirty="0" smtClean="0">
                <a:solidFill>
                  <a:srgbClr val="3C3C3C"/>
                </a:solidFill>
              </a:rPr>
              <a:t>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aliquip</a:t>
            </a:r>
            <a:r>
              <a:rPr lang="en-US" sz="1600" baseline="0" dirty="0" smtClean="0">
                <a:solidFill>
                  <a:srgbClr val="3C3C3C"/>
                </a:solidFill>
              </a:rPr>
              <a:t> ex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ea</a:t>
            </a:r>
            <a:r>
              <a:rPr lang="en-US" sz="1600" baseline="0" dirty="0" smtClean="0">
                <a:solidFill>
                  <a:srgbClr val="3C3C3C"/>
                </a:solidFill>
              </a:rPr>
              <a:t>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commodo</a:t>
            </a:r>
            <a:r>
              <a:rPr lang="en-US" sz="1600" baseline="0" dirty="0" smtClean="0">
                <a:solidFill>
                  <a:srgbClr val="3C3C3C"/>
                </a:solidFill>
              </a:rPr>
              <a:t> </a:t>
            </a:r>
            <a:r>
              <a:rPr lang="en-US" sz="1600" baseline="0" dirty="0" err="1" smtClean="0">
                <a:solidFill>
                  <a:srgbClr val="3C3C3C"/>
                </a:solidFill>
              </a:rPr>
              <a:t>consequat</a:t>
            </a:r>
            <a:r>
              <a:rPr lang="en-US" sz="1600" baseline="0" dirty="0" smtClean="0">
                <a:solidFill>
                  <a:srgbClr val="3C3C3C"/>
                </a:solidFill>
              </a:rPr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802703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8" r:id="rId5"/>
    <p:sldLayoutId id="2147483653" r:id="rId6"/>
    <p:sldLayoutId id="2147483654" r:id="rId7"/>
    <p:sldLayoutId id="2147483656" r:id="rId8"/>
    <p:sldLayoutId id="2147483657" r:id="rId9"/>
    <p:sldLayoutId id="2147483659" r:id="rId10"/>
    <p:sldLayoutId id="2147483674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877436" y="5596759"/>
            <a:ext cx="8822990" cy="945931"/>
          </a:xfrm>
        </p:spPr>
        <p:txBody>
          <a:bodyPr/>
          <a:lstStyle/>
          <a:p>
            <a:r>
              <a:rPr lang="pl-PL" sz="2400" b="1" i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Adam Gendźwiłł, Jacek Haman, Adam Sawicki</a:t>
            </a:r>
            <a:br>
              <a:rPr lang="pl-PL" sz="2400" b="1" i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sz="2400" b="1" i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Jarosław </a:t>
            </a:r>
            <a:r>
              <a:rPr lang="pl-PL" sz="2400" b="1" i="0" dirty="0" err="1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Zbieranek</a:t>
            </a:r>
            <a:r>
              <a:rPr lang="pl-PL" sz="2400" b="1" i="0" dirty="0" smtClean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Grażyna Bukowska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>
                <a:latin typeface="Calibri" pitchFamily="34" charset="0"/>
              </a:rPr>
              <a:t/>
            </a:r>
            <a:br>
              <a:rPr lang="pl-PL" dirty="0" smtClean="0">
                <a:latin typeface="Calibri" pitchFamily="34" charset="0"/>
              </a:rPr>
            </a:br>
            <a:r>
              <a:rPr lang="pl-PL" dirty="0" smtClean="0">
                <a:latin typeface="Calibri" pitchFamily="34" charset="0"/>
              </a:rPr>
              <a:t>FINANSE</a:t>
            </a:r>
            <a:br>
              <a:rPr lang="pl-PL" dirty="0" smtClean="0">
                <a:latin typeface="Calibri" pitchFamily="34" charset="0"/>
              </a:rPr>
            </a:br>
            <a:r>
              <a:rPr lang="pl-PL" dirty="0" smtClean="0">
                <a:latin typeface="Calibri" pitchFamily="34" charset="0"/>
              </a:rPr>
              <a:t>POLSKICH PARTII</a:t>
            </a:r>
            <a:endParaRPr lang="pl-PL" sz="3200" b="0" dirty="0">
              <a:latin typeface="Calibri Light" panose="020F0302020204030204" pitchFamily="34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4449" y="530942"/>
            <a:ext cx="3090143" cy="435789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4259816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Problemy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Słaba przejrzystość wydatków – zbyt pojemne kategorie w sprawozdaniach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Brak pogłębionej kontroli rzeczowej wydatków na kampanie wyborcze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Słabsza kontrola środków na kluby i biura parlamentarzystów</a:t>
            </a:r>
          </a:p>
        </p:txBody>
      </p:sp>
    </p:spTree>
    <p:extLst>
      <p:ext uri="{BB962C8B-B14F-4D97-AF65-F5344CB8AC3E}">
        <p14:creationId xmlns:p14="http://schemas.microsoft.com/office/powerpoint/2010/main" xmlns="" val="483520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Dostęp do dokumentów finansowych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Symbol zastępczy zawartości 4"/>
          <p:cNvPicPr>
            <a:picLocks noGrp="1"/>
          </p:cNvPicPr>
          <p:nvPr>
            <p:ph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0374" y="1961536"/>
            <a:ext cx="10058194" cy="408530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9437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Sprawozdania finansowe partii politycznych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Dostępne </a:t>
            </a: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jedynie w formie papierowej (oprócz tabeli sprawozdania i listy darczyńców)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Brak </a:t>
            </a: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dołączanej dokumentacji źródłowej (faktury, umowy)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Różne </a:t>
            </a: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standardy prezentacji, ułożenia i czytelności dokumentów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8519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Sprawozdania finansowe komitetów wyborczych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Dostępne </a:t>
            </a: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jedynie w formie papierowej (oprócz tabeli sprawozdania, listy darczyńców i kredytów)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ołączone </a:t>
            </a: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oryginały faktur, rachunków, umów cywilno-prawnych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Różne </a:t>
            </a: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standardy prezentacji, ułożenia i czytelności dokumentów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61484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Dostęp do sprawozdań z perspektywy obywatela</a:t>
            </a: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ilkustronicowa </a:t>
            </a: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tabela sprawozdania dostępna w Internecie zawierająca podstawowe dane dotyczące wpływów i wydatków partii politycznej lub komitetu wyborczego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Brak </a:t>
            </a: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dołączanej dokumentacji źródłowej do sprawozdań partii politycznych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Wyłącznie </a:t>
            </a: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papierowa dokumentacja źródłowa dołączana do sprawozdań komitetów wyborczych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377146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Opinia publiczna o finansowaniu partii z budżetu: negatywna i stabilna</a:t>
            </a:r>
            <a:b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l-P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Wyniki sondaży CBOS z lat 1992-2017 </a:t>
            </a: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wskazują </a:t>
            </a: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na zadziwiającą 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stabilność opinii publicznej </a:t>
            </a: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o finansowaniu partii z budżetu.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W sondażach, w których zadawano te same pytania, 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uzyskiwano na przestrzeni ćwierćwiecza bardzo zbliżone rozkłady odpowiedzi</a:t>
            </a: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Choć w sondażach, w których padały różne pytania, deklarowany poziom akceptacji dla finansowania partii z budżetu był różny, </a:t>
            </a:r>
            <a:r>
              <a:rPr lang="pl-PL" sz="2800" dirty="0">
                <a:latin typeface="Calibri" panose="020F0502020204030204" pitchFamily="34" charset="0"/>
                <a:cs typeface="Calibri" panose="020F0502020204030204" pitchFamily="34" charset="0"/>
              </a:rPr>
              <a:t>zawsze jednak przeważali przeciwnicy takich rozwiązań</a:t>
            </a:r>
            <a:r>
              <a:rPr lang="pl-PL" sz="2800" b="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126687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84395270"/>
              </p:ext>
            </p:extLst>
          </p:nvPr>
        </p:nvGraphicFramePr>
        <p:xfrm>
          <a:off x="306134" y="221697"/>
          <a:ext cx="11136865" cy="3170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01602802"/>
              </p:ext>
            </p:extLst>
          </p:nvPr>
        </p:nvGraphicFramePr>
        <p:xfrm>
          <a:off x="321089" y="3392129"/>
          <a:ext cx="11136865" cy="333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957727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… ale czy niewrażliwa na </a:t>
            </a: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argumenty?</a:t>
            </a:r>
            <a:b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Eksperyment 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sondażowy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pl-PL" dirty="0"/>
              <a:t>Hipoteza: </a:t>
            </a:r>
            <a:r>
              <a:rPr lang="pl-PL" b="0" dirty="0"/>
              <a:t>deklarowany stosunek do finansowania partii z budżetu jest silnie zależny od formy pytania sondażowego. Poziom akceptacji będzie znacznie wyższy, gdy wskaże się korzyści z finansowania partii z budżetu, oraz ryzyka wynikające z korzystania przez partie z pieniędzy sponsorów.</a:t>
            </a:r>
          </a:p>
          <a:p>
            <a:pPr>
              <a:spcBef>
                <a:spcPts val="1800"/>
              </a:spcBef>
            </a:pPr>
            <a:r>
              <a:rPr lang="pl-PL" dirty="0"/>
              <a:t>Test: </a:t>
            </a:r>
            <a:r>
              <a:rPr lang="pl-PL" b="0" dirty="0"/>
              <a:t>Eksperyment sondażowy, w którym dwóm grupom respondentów zadano różnie sformułowane pytania dotyczące finansowania partii z budżetu. </a:t>
            </a:r>
          </a:p>
          <a:p>
            <a:pPr>
              <a:spcBef>
                <a:spcPts val="1800"/>
              </a:spcBef>
            </a:pPr>
            <a:r>
              <a:rPr lang="pl-PL" dirty="0"/>
              <a:t>Wyniki: </a:t>
            </a:r>
            <a:r>
              <a:rPr lang="pl-PL" b="0" dirty="0"/>
              <a:t>Poziom akceptacji silnie zależy od sformułowania pytań i ich kontekstu, wciąż jednak pozostaje duża grupa nieprzejednanych przeciwników finansowania partii z budżetu. Nie musi ona jednak stanowić większości respondentów</a:t>
            </a:r>
          </a:p>
          <a:p>
            <a:pPr>
              <a:spcBef>
                <a:spcPts val="1800"/>
              </a:spcBef>
            </a:pPr>
            <a:r>
              <a:rPr lang="pl-PL" dirty="0"/>
              <a:t>Wnioski: </a:t>
            </a:r>
            <a:r>
              <a:rPr lang="pl-PL" b="0" dirty="0"/>
              <a:t>Należy być ostrożnym w interpretacji wyników sondaży – odpowiedzi respondentów zależą od pytań, jakie im zadamy, na dwa pozornie takie same pytania mogą paść zupełnie różne </a:t>
            </a:r>
            <a:r>
              <a:rPr lang="pl-PL" b="0" dirty="0" smtClean="0"/>
              <a:t>odpowiedzi.</a:t>
            </a:r>
            <a:br>
              <a:rPr lang="pl-PL" b="0" dirty="0" smtClean="0"/>
            </a:br>
            <a:r>
              <a:rPr lang="pl-PL" b="0" dirty="0" smtClean="0"/>
              <a:t>Ale</a:t>
            </a:r>
            <a:r>
              <a:rPr lang="pl-PL" b="0" dirty="0"/>
              <a:t>, jednocześnie, ludzie są wrażliwi na argumenty: jeśli je mamy, możemy ich przekonać do rozwiązań, których pierwotnie nie akceptowali.</a:t>
            </a:r>
          </a:p>
          <a:p>
            <a:endParaRPr lang="pl-PL" b="0" dirty="0"/>
          </a:p>
        </p:txBody>
      </p:sp>
    </p:spTree>
    <p:extLst>
      <p:ext uri="{BB962C8B-B14F-4D97-AF65-F5344CB8AC3E}">
        <p14:creationId xmlns:p14="http://schemas.microsoft.com/office/powerpoint/2010/main" xmlns="" val="2209023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Eksperyment sondażowy – jeden z wyników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5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80574312"/>
              </p:ext>
            </p:extLst>
          </p:nvPr>
        </p:nvGraphicFramePr>
        <p:xfrm>
          <a:off x="1162922" y="3573017"/>
          <a:ext cx="10412104" cy="27363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874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419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26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935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Grupa eksperymentalna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Grupa kontrolna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35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Sytuacja A </a:t>
                      </a:r>
                      <a:r>
                        <a:rPr lang="pl-P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jest lepsza 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rgbClr val="FF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[brak dotacji z budżetu, dopuszczalność darowizn]</a:t>
                      </a:r>
                      <a:endParaRPr lang="pl-PL" sz="1400" b="0" dirty="0">
                        <a:solidFill>
                          <a:srgbClr val="FF0066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25%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38%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78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Sytuacje A i B są równie dobre/złe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13%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16%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5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solidFill>
                            <a:srgbClr val="92D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Sytuacja B</a:t>
                      </a:r>
                      <a:r>
                        <a:rPr lang="pl-P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jest lepsza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[dotacje z budżetu, ale zakaz darowizn]</a:t>
                      </a:r>
                      <a:endParaRPr lang="pl-PL" sz="1200" b="1" dirty="0"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46%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31%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78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Trudno powiedzieć</a:t>
                      </a:r>
                      <a:endParaRPr lang="pl-PL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17%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15%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6" name="Symbol zastępczy zawartości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22061186"/>
              </p:ext>
            </p:extLst>
          </p:nvPr>
        </p:nvGraphicFramePr>
        <p:xfrm>
          <a:off x="1162922" y="1340768"/>
          <a:ext cx="10412104" cy="228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12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2322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pl-PL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Która </a:t>
                      </a:r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sytuacja byłaby Pana/Pani zdaniem lepsza: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lphaUcParenR"/>
                      </a:pPr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Partie polityczne </a:t>
                      </a:r>
                      <a:r>
                        <a:rPr lang="pl-PL" sz="2000" b="0" dirty="0">
                          <a:solidFill>
                            <a:srgbClr val="FF00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 otrzymują żadnych dotacji </a:t>
                      </a:r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budżetu państwa, natomiast mogą swobodnie korzystać z darowizn od różnych firm i sponsorów.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lphaUcParenR"/>
                      </a:pPr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Partie polityczne </a:t>
                      </a:r>
                      <a:r>
                        <a:rPr lang="pl-PL" sz="2000" b="0" dirty="0">
                          <a:solidFill>
                            <a:srgbClr val="92D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otrzymują dotacje </a:t>
                      </a:r>
                      <a:r>
                        <a:rPr lang="pl-PL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działalność z budżetu państwa, ale jednocześnie mają zakaz korzystania z darowizn od różnych firm i sponsorów</a:t>
                      </a:r>
                      <a:r>
                        <a:rPr lang="pl-PL" sz="20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93692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Najważniejsze rekomendacje</a:t>
            </a:r>
            <a:endParaRPr lang="pl-PL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0"/>
          </p:nvPr>
        </p:nvSpPr>
        <p:spPr>
          <a:xfrm>
            <a:off x="1775519" y="1340768"/>
            <a:ext cx="10207934" cy="496855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Środki publiczne podstawą finansowania partii. Ale potrzebna większa przejrzystość i kontrola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Reforma Funduszu Eksperckiego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Limity wysokości składek członkowskich, jawność większych darowizn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Dodatkowe wsparcie dla partii pozyskujących fundusze od swoich członków i sympatyków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Redukcja dysproporcji w finansowaniu partii różnej wielkości</a:t>
            </a:r>
          </a:p>
          <a:p>
            <a:pPr marL="1165860" lvl="3" indent="-342900"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Zmniejszenie progu 3% lub zachęty do współpracy najmniejszych stronnictw</a:t>
            </a:r>
          </a:p>
          <a:p>
            <a:pPr marL="1165860" lvl="3" indent="-342900"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Zwiększenie „zasady degresji” w subwencji</a:t>
            </a:r>
          </a:p>
          <a:p>
            <a:pPr marL="1165860" lvl="3" indent="-342900"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Zwrot kosztów kampanii (dotacja) dla większych stronnictw pozaparlamentarnych</a:t>
            </a: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9244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000" b="1" i="0" u="none" strike="noStrike" kern="1200" cap="none" spc="0" baseline="0">
                <a:solidFill>
                  <a:srgbClr val="003478"/>
                </a:solidFill>
                <a:uFillTx/>
                <a:latin typeface="CorpidPl"/>
              </a:defRPr>
            </a:lvl1pPr>
          </a:lstStyle>
          <a:p>
            <a:pPr lvl="0"/>
            <a:r>
              <a:rPr lang="pl-PL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Co zawiera raport?</a:t>
            </a:r>
            <a:endParaRPr lang="en-US" sz="4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0"/>
          </p:nvPr>
        </p:nvSpPr>
        <p:spPr>
          <a:xfrm>
            <a:off x="325677" y="1340768"/>
            <a:ext cx="11577289" cy="4968552"/>
          </a:xfrm>
          <a:solidFill>
            <a:srgbClr val="003478"/>
          </a:solidFill>
        </p:spPr>
        <p:txBody>
          <a:bodyPr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Zasady finansowania działalności partii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Strumienie finansowania: skąd partie biorą pieniądze?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Wydatki partii politycznych – analiza sprawozdań i informacji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Zarządzanie finansami w partiach, sprawozdawczość w praktyce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Jawność i kontrola partyjnych finansów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Opinie Polaków o finansowaniu partii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320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Rekomendacje</a:t>
            </a:r>
          </a:p>
        </p:txBody>
      </p:sp>
    </p:spTree>
    <p:extLst>
      <p:ext uri="{BB962C8B-B14F-4D97-AF65-F5344CB8AC3E}">
        <p14:creationId xmlns:p14="http://schemas.microsoft.com/office/powerpoint/2010/main" xmlns="" val="3555505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Najważniejsze rekomendacje</a:t>
            </a:r>
            <a:endParaRPr lang="pl-PL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0" dirty="0">
                <a:latin typeface="Calibri" panose="020F0502020204030204" pitchFamily="34" charset="0"/>
                <a:cs typeface="Calibri" panose="020F0502020204030204" pitchFamily="34" charset="0"/>
              </a:rPr>
              <a:t>Solidniejsza sprawozdawczość („Na co idą te pieniądze?”)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0" dirty="0">
                <a:latin typeface="Calibri" panose="020F0502020204030204" pitchFamily="34" charset="0"/>
                <a:cs typeface="Calibri" panose="020F0502020204030204" pitchFamily="34" charset="0"/>
              </a:rPr>
              <a:t>Więcej jawności (a najlepiej – digitalizacja</a:t>
            </a:r>
            <a:r>
              <a:rPr lang="pl-PL" sz="24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Lepsza regulacja kwestii </a:t>
            </a:r>
            <a:r>
              <a:rPr lang="pl-PL" sz="2400" b="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prekampanii</a:t>
            </a:r>
            <a:r>
              <a:rPr lang="pl-PL" sz="24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 wyborczej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Większe kompetencje PKW i KBW</a:t>
            </a:r>
          </a:p>
          <a:p>
            <a:pPr marL="1165860" lvl="3" indent="-342900"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Ale tylko pod warunkiem zachowania niezależności tych organów od partii politycznych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Adekwatność i stopniowanie sankcji dla partii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Więcej argumentów i analiz w debacie publicznej</a:t>
            </a:r>
            <a:endParaRPr lang="pl-PL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2455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59445" y="530942"/>
            <a:ext cx="4065147" cy="57329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200477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alibri" panose="020F0502020204030204" pitchFamily="34" charset="0"/>
                <a:cs typeface="Calibri" panose="020F0502020204030204" pitchFamily="34" charset="0"/>
              </a:rPr>
              <a:t>Skąd pieniądze na działalność partii?</a:t>
            </a:r>
            <a:endParaRPr lang="pl-PL" dirty="0"/>
          </a:p>
        </p:txBody>
      </p:sp>
      <p:sp>
        <p:nvSpPr>
          <p:cNvPr id="4" name="Prostokąt zaokrąglony 3"/>
          <p:cNvSpPr/>
          <p:nvPr/>
        </p:nvSpPr>
        <p:spPr>
          <a:xfrm>
            <a:off x="3126657" y="3510467"/>
            <a:ext cx="1932039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Budżet partii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1703656" y="5056170"/>
            <a:ext cx="142300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Fundusz Wyborczy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5031776" y="5056170"/>
            <a:ext cx="149370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Fundusz Ekspercki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6730476" y="5029538"/>
            <a:ext cx="215262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Biura parlamentarzystów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9180384" y="5029538"/>
            <a:ext cx="1932039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Kluby parlamentarne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7956755" y="3475758"/>
            <a:ext cx="1932039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Kancelarie Sejmu i Senatu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Prostokąt zaokrąglony 12"/>
          <p:cNvSpPr/>
          <p:nvPr/>
        </p:nvSpPr>
        <p:spPr>
          <a:xfrm>
            <a:off x="4957000" y="1705329"/>
            <a:ext cx="2889463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Budżet państwa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trzałka w dół 13"/>
          <p:cNvSpPr/>
          <p:nvPr/>
        </p:nvSpPr>
        <p:spPr>
          <a:xfrm rot="2042891">
            <a:off x="4148263" y="2512057"/>
            <a:ext cx="484632" cy="978408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Strzałka w dół 14"/>
          <p:cNvSpPr/>
          <p:nvPr/>
        </p:nvSpPr>
        <p:spPr>
          <a:xfrm rot="19384065">
            <a:off x="8091790" y="2512057"/>
            <a:ext cx="484632" cy="978408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Strzałka w dół 16"/>
          <p:cNvSpPr/>
          <p:nvPr/>
        </p:nvSpPr>
        <p:spPr>
          <a:xfrm rot="2042891">
            <a:off x="2422701" y="3984763"/>
            <a:ext cx="484632" cy="978408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Strzałka w dół 17"/>
          <p:cNvSpPr/>
          <p:nvPr/>
        </p:nvSpPr>
        <p:spPr>
          <a:xfrm rot="2042891">
            <a:off x="7239764" y="4022987"/>
            <a:ext cx="484632" cy="978408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Strzałka w dół 19"/>
          <p:cNvSpPr/>
          <p:nvPr/>
        </p:nvSpPr>
        <p:spPr>
          <a:xfrm rot="19384065">
            <a:off x="5307794" y="4058010"/>
            <a:ext cx="484632" cy="978408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Strzałka w dół 20"/>
          <p:cNvSpPr/>
          <p:nvPr/>
        </p:nvSpPr>
        <p:spPr>
          <a:xfrm rot="19384065">
            <a:off x="10153397" y="4058009"/>
            <a:ext cx="484632" cy="978408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Strzałka w dół 21"/>
          <p:cNvSpPr/>
          <p:nvPr/>
        </p:nvSpPr>
        <p:spPr>
          <a:xfrm rot="18614274">
            <a:off x="2347266" y="2716134"/>
            <a:ext cx="484632" cy="978408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rostokąt zaokrąglony 22"/>
          <p:cNvSpPr/>
          <p:nvPr/>
        </p:nvSpPr>
        <p:spPr>
          <a:xfrm>
            <a:off x="620652" y="1734024"/>
            <a:ext cx="2519041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Składki, darowizny, dochody z majątku, kredyty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rostokąt zaokrąglony 23"/>
          <p:cNvSpPr/>
          <p:nvPr/>
        </p:nvSpPr>
        <p:spPr>
          <a:xfrm>
            <a:off x="1253614" y="4736109"/>
            <a:ext cx="10164392" cy="1548581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Strzałka w dół 24"/>
          <p:cNvSpPr/>
          <p:nvPr/>
        </p:nvSpPr>
        <p:spPr>
          <a:xfrm rot="18614274">
            <a:off x="1243983" y="4150172"/>
            <a:ext cx="484632" cy="978408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Prostokąt zaokrąglony 25"/>
          <p:cNvSpPr/>
          <p:nvPr/>
        </p:nvSpPr>
        <p:spPr>
          <a:xfrm>
            <a:off x="311969" y="3263031"/>
            <a:ext cx="125073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Wpłaty na FW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Prostokąt zaokrąglony 26"/>
          <p:cNvSpPr/>
          <p:nvPr/>
        </p:nvSpPr>
        <p:spPr>
          <a:xfrm>
            <a:off x="3350625" y="5053199"/>
            <a:ext cx="142300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Działalność statutowa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trzałka w dół 27"/>
          <p:cNvSpPr/>
          <p:nvPr/>
        </p:nvSpPr>
        <p:spPr>
          <a:xfrm>
            <a:off x="3819810" y="4476655"/>
            <a:ext cx="484632" cy="538321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Prostokąt 28"/>
          <p:cNvSpPr/>
          <p:nvPr/>
        </p:nvSpPr>
        <p:spPr>
          <a:xfrm>
            <a:off x="4680478" y="2771144"/>
            <a:ext cx="14202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ubwencje</a:t>
            </a:r>
            <a:b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dotacje</a:t>
            </a:r>
          </a:p>
        </p:txBody>
      </p:sp>
    </p:spTree>
    <p:extLst>
      <p:ext uri="{BB962C8B-B14F-4D97-AF65-F5344CB8AC3E}">
        <p14:creationId xmlns:p14="http://schemas.microsoft.com/office/powerpoint/2010/main" xmlns="" val="557367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5791" y="216464"/>
            <a:ext cx="7031448" cy="6560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82407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Problemy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Duże znaczenie środków publicznych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Niewielki majątek – słabe organizacje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Nieprzejrzyste reguły składek i darowizn (VIP-składki)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b="0" dirty="0" smtClean="0">
                <a:latin typeface="Calibri" panose="020F0502020204030204" pitchFamily="34" charset="0"/>
                <a:cs typeface="Calibri" panose="020F0502020204030204" pitchFamily="34" charset="0"/>
              </a:rPr>
              <a:t>Dysproporcje: „Próg parlamentarny” ważniejszy niż próg 3%</a:t>
            </a:r>
          </a:p>
        </p:txBody>
      </p:sp>
    </p:spTree>
    <p:extLst>
      <p:ext uri="{BB962C8B-B14F-4D97-AF65-F5344CB8AC3E}">
        <p14:creationId xmlns:p14="http://schemas.microsoft.com/office/powerpoint/2010/main" xmlns="" val="307512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Wydatki partii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Subwencja statutowa – głównie na bieżącą działalność, czasem na spłatę kredytów, w latach wyborczych – na Fundusz Wyborczy</a:t>
            </a:r>
            <a:endParaRPr lang="pl-PL" sz="2000" dirty="0">
              <a:solidFill>
                <a:schemeClr val="accent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dirty="0" smtClean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Obowiązek min. 5% na Fundusz Ekspercki słabo respektowany</a:t>
            </a:r>
            <a:endParaRPr lang="pl-PL" sz="2800" dirty="0">
              <a:solidFill>
                <a:schemeClr val="accent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800" dirty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Wydatki </a:t>
            </a:r>
            <a:r>
              <a:rPr lang="pl-PL" sz="2800" dirty="0" smtClean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partii na kampanię wyborczą różnią się w zależności od wyborów i pozycji partii</a:t>
            </a:r>
          </a:p>
          <a:p>
            <a:pPr marL="1165860" lvl="3" indent="-342900">
              <a:buFont typeface="Arial" panose="020B0604020202020204" pitchFamily="34" charset="0"/>
              <a:buChar char="•"/>
            </a:pPr>
            <a:r>
              <a:rPr lang="pl-PL" sz="2600" dirty="0" smtClean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Wyraźna dominacja PO i PiS po 2011 r.</a:t>
            </a:r>
          </a:p>
          <a:p>
            <a:pPr marL="1165860" lvl="3" indent="-342900">
              <a:buFont typeface="Arial" panose="020B0604020202020204" pitchFamily="34" charset="0"/>
              <a:buChar char="•"/>
            </a:pPr>
            <a:r>
              <a:rPr lang="pl-PL" sz="2600" dirty="0" smtClean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Słaby związek wydatków z liczbą uzyskanych głosów</a:t>
            </a:r>
          </a:p>
          <a:p>
            <a:pPr marL="1440180" lvl="4" indent="-342900">
              <a:buFont typeface="Arial" panose="020B0604020202020204" pitchFamily="34" charset="0"/>
              <a:buChar char="•"/>
            </a:pPr>
            <a:r>
              <a:rPr lang="pl-PL" sz="2600" b="1" dirty="0" smtClean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</a:t>
            </a:r>
            <a:r>
              <a:rPr lang="pl-PL" sz="2600" dirty="0" smtClean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(2011) – 1,21 zł/głos; </a:t>
            </a:r>
            <a:r>
              <a:rPr lang="pl-PL" sz="2600" b="1" dirty="0" smtClean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SLD</a:t>
            </a:r>
            <a:r>
              <a:rPr lang="pl-PL" sz="2600" dirty="0" smtClean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(2011) – 20,40 zł/głos</a:t>
            </a:r>
          </a:p>
          <a:p>
            <a:pPr marL="1165860" lvl="3" indent="-342900">
              <a:buFont typeface="Arial" panose="020B0604020202020204" pitchFamily="34" charset="0"/>
              <a:buChar char="•"/>
            </a:pPr>
            <a:r>
              <a:rPr lang="pl-PL" sz="2600" dirty="0" smtClean="0">
                <a:solidFill>
                  <a:schemeClr val="accent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Wydatki na komunikację masową – powyżej 60% kosztów kampanii</a:t>
            </a:r>
            <a:endParaRPr lang="pl-PL" sz="2600" dirty="0">
              <a:solidFill>
                <a:schemeClr val="accent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6550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Wydatki na kampanię wyborczą</a:t>
            </a:r>
            <a:endParaRPr lang="pl-PL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xmlns="" val="1398073409"/>
              </p:ext>
            </p:extLst>
          </p:nvPr>
        </p:nvGraphicFramePr>
        <p:xfrm>
          <a:off x="1774825" y="1341438"/>
          <a:ext cx="943451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7257">
                  <a:extLst>
                    <a:ext uri="{9D8B030D-6E8A-4147-A177-3AD203B41FA5}">
                      <a16:colId xmlns:a16="http://schemas.microsoft.com/office/drawing/2014/main" xmlns="" val="1707823317"/>
                    </a:ext>
                  </a:extLst>
                </a:gridCol>
                <a:gridCol w="4717257">
                  <a:extLst>
                    <a:ext uri="{9D8B030D-6E8A-4147-A177-3AD203B41FA5}">
                      <a16:colId xmlns:a16="http://schemas.microsoft.com/office/drawing/2014/main" xmlns="" val="28669677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 smtClean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2066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 smtClean="0"/>
                    </a:p>
                    <a:p>
                      <a:endParaRPr lang="pl-P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6510359"/>
                  </a:ext>
                </a:extLst>
              </a:tr>
            </a:tbl>
          </a:graphicData>
        </a:graphic>
      </p:graphicFrame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04863372"/>
              </p:ext>
            </p:extLst>
          </p:nvPr>
        </p:nvGraphicFramePr>
        <p:xfrm>
          <a:off x="2208417" y="1562176"/>
          <a:ext cx="4029075" cy="2080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Wykres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90987676"/>
              </p:ext>
            </p:extLst>
          </p:nvPr>
        </p:nvGraphicFramePr>
        <p:xfrm>
          <a:off x="7003179" y="1562176"/>
          <a:ext cx="3819525" cy="2080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87806604"/>
              </p:ext>
            </p:extLst>
          </p:nvPr>
        </p:nvGraphicFramePr>
        <p:xfrm>
          <a:off x="2275091" y="4090604"/>
          <a:ext cx="3962401" cy="2157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Wykre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9046083"/>
              </p:ext>
            </p:extLst>
          </p:nvPr>
        </p:nvGraphicFramePr>
        <p:xfrm>
          <a:off x="7003179" y="4090604"/>
          <a:ext cx="3819525" cy="2157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5206181" y="1562176"/>
            <a:ext cx="10313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2011</a:t>
            </a:r>
            <a:endParaRPr lang="pl-PL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9791393" y="1562176"/>
            <a:ext cx="10313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2015</a:t>
            </a:r>
            <a:endParaRPr lang="pl-PL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5206181" y="4090604"/>
            <a:ext cx="10313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2014</a:t>
            </a:r>
            <a:endParaRPr lang="pl-PL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pole tekstowe 13"/>
          <p:cNvSpPr txBox="1"/>
          <p:nvPr/>
        </p:nvSpPr>
        <p:spPr>
          <a:xfrm>
            <a:off x="9795544" y="4090604"/>
            <a:ext cx="10313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2015</a:t>
            </a:r>
            <a:endParaRPr lang="pl-PL" sz="20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7738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>
                <a:latin typeface="Calibri" panose="020F0502020204030204" pitchFamily="34" charset="0"/>
                <a:cs typeface="Calibri" panose="020F0502020204030204" pitchFamily="34" charset="0"/>
              </a:rPr>
              <a:t>Wydatki </a:t>
            </a:r>
            <a:r>
              <a:rPr lang="pl-PL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biur poselskich</a:t>
            </a:r>
            <a:endParaRPr lang="pl-PL" sz="40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xmlns="" val="358074084"/>
              </p:ext>
            </p:extLst>
          </p:nvPr>
        </p:nvGraphicFramePr>
        <p:xfrm>
          <a:off x="1774825" y="1341438"/>
          <a:ext cx="9434513" cy="4967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86234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Biura terenowe – infrastruktura partii</a:t>
            </a:r>
            <a:endParaRPr lang="pl-PL" sz="4000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0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9428" b="6115"/>
          <a:stretch/>
        </p:blipFill>
        <p:spPr>
          <a:xfrm>
            <a:off x="3422024" y="1187948"/>
            <a:ext cx="5128421" cy="5402899"/>
          </a:xfrm>
        </p:spPr>
      </p:pic>
    </p:spTree>
    <p:extLst>
      <p:ext uri="{BB962C8B-B14F-4D97-AF65-F5344CB8AC3E}">
        <p14:creationId xmlns:p14="http://schemas.microsoft.com/office/powerpoint/2010/main" xmlns="" val="3572312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 batory">
  <a:themeElements>
    <a:clrScheme name="BATOREGO">
      <a:dk1>
        <a:srgbClr val="003478"/>
      </a:dk1>
      <a:lt1>
        <a:sysClr val="window" lastClr="FFFFFF"/>
      </a:lt1>
      <a:dk2>
        <a:srgbClr val="1F497D"/>
      </a:dk2>
      <a:lt2>
        <a:srgbClr val="EEECE1"/>
      </a:lt2>
      <a:accent1>
        <a:srgbClr val="1F497D"/>
      </a:accent1>
      <a:accent2>
        <a:srgbClr val="9B915A"/>
      </a:accent2>
      <a:accent3>
        <a:srgbClr val="003478"/>
      </a:accent3>
      <a:accent4>
        <a:srgbClr val="2D6BB5"/>
      </a:accent4>
      <a:accent5>
        <a:srgbClr val="BEAF64"/>
      </a:accent5>
      <a:accent6>
        <a:srgbClr val="C4BD97"/>
      </a:accent6>
      <a:hlink>
        <a:srgbClr val="953734"/>
      </a:hlink>
      <a:folHlink>
        <a:srgbClr val="D99694"/>
      </a:folHlink>
    </a:clrScheme>
    <a:fontScheme name="Odlewnia metali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eme batory" id="{A68FD855-FE57-4FE1-A7B0-47012983D5B7}" vid="{837934DF-7AA3-4C16-B6DE-1A73C80F72C7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7183</TotalTime>
  <Words>790</Words>
  <Application>Microsoft Office PowerPoint</Application>
  <PresentationFormat>Niestandardowy</PresentationFormat>
  <Paragraphs>124</Paragraphs>
  <Slides>21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Theme batory</vt:lpstr>
      <vt:lpstr> FINANSE POLSKICH PARTII</vt:lpstr>
      <vt:lpstr>Co zawiera raport?</vt:lpstr>
      <vt:lpstr>Skąd pieniądze na działalność partii?</vt:lpstr>
      <vt:lpstr>Slajd 4</vt:lpstr>
      <vt:lpstr>Problemy</vt:lpstr>
      <vt:lpstr>Wydatki partii</vt:lpstr>
      <vt:lpstr>Wydatki na kampanię wyborczą</vt:lpstr>
      <vt:lpstr>Wydatki biur poselskich</vt:lpstr>
      <vt:lpstr>Biura terenowe – infrastruktura partii</vt:lpstr>
      <vt:lpstr>Problemy</vt:lpstr>
      <vt:lpstr>Dostęp do dokumentów finansowych</vt:lpstr>
      <vt:lpstr>Sprawozdania finansowe partii politycznych </vt:lpstr>
      <vt:lpstr>Sprawozdania finansowe komitetów wyborczych</vt:lpstr>
      <vt:lpstr>Dostęp do sprawozdań z perspektywy obywatela</vt:lpstr>
      <vt:lpstr>Opinia publiczna o finansowaniu partii z budżetu: negatywna i stabilna </vt:lpstr>
      <vt:lpstr>Slajd 16</vt:lpstr>
      <vt:lpstr>… ale czy niewrażliwa na argumenty? Eksperyment sondażowy</vt:lpstr>
      <vt:lpstr>Eksperyment sondażowy – jeden z wyników</vt:lpstr>
      <vt:lpstr>Najważniejsze rekomendacje</vt:lpstr>
      <vt:lpstr>Najważniejsze rekomendacje</vt:lpstr>
      <vt:lpstr>Slajd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bernat</dc:creator>
  <cp:lastModifiedBy>Katarzyna Groblewska</cp:lastModifiedBy>
  <cp:revision>498</cp:revision>
  <dcterms:created xsi:type="dcterms:W3CDTF">2014-06-05T12:07:24Z</dcterms:created>
  <dcterms:modified xsi:type="dcterms:W3CDTF">2017-12-19T11:15:04Z</dcterms:modified>
</cp:coreProperties>
</file>